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5" r:id="rId1"/>
  </p:sldMasterIdLst>
  <p:sldIdLst>
    <p:sldId id="256" r:id="rId2"/>
    <p:sldId id="259" r:id="rId3"/>
    <p:sldId id="260" r:id="rId4"/>
    <p:sldId id="262" r:id="rId5"/>
    <p:sldId id="261" r:id="rId6"/>
    <p:sldId id="263" r:id="rId7"/>
    <p:sldId id="264" r:id="rId8"/>
    <p:sldId id="266" r:id="rId9"/>
    <p:sldId id="267" r:id="rId10"/>
    <p:sldId id="279" r:id="rId11"/>
    <p:sldId id="268" r:id="rId12"/>
    <p:sldId id="273" r:id="rId13"/>
    <p:sldId id="281" r:id="rId14"/>
    <p:sldId id="283" r:id="rId15"/>
    <p:sldId id="284" r:id="rId16"/>
    <p:sldId id="286" r:id="rId17"/>
    <p:sldId id="287" r:id="rId18"/>
    <p:sldId id="270" r:id="rId19"/>
    <p:sldId id="271" r:id="rId20"/>
    <p:sldId id="272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D9FBE1"/>
    <a:srgbClr val="0000FF"/>
    <a:srgbClr val="0D2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04" autoAdjust="0"/>
    <p:restoredTop sz="94660"/>
  </p:normalViewPr>
  <p:slideViewPr>
    <p:cSldViewPr>
      <p:cViewPr varScale="1">
        <p:scale>
          <a:sx n="87" d="100"/>
          <a:sy n="87" d="100"/>
        </p:scale>
        <p:origin x="60" y="3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A52AE22F-E139-49C3-B352-CA7B6E4EF4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A23E1-B9E2-4E95-8198-4E9A4E4788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E5DAC-DD8A-4091-A3E8-C526CFF124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887F1AD-C4F4-4011-BFCB-E3378AB2536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2C2CBCCD-9BD7-46A0-9B37-A2D21314C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740C5-5E9B-47FF-B81F-86A647F179D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CED6B-B8AC-4B63-B234-DEF80343FC1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ED44268-B832-4A86-8ED9-A4E3A84BC17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C2215-C1D4-4C9C-8C62-7B3B35B134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5228689-7E28-4B56-91DA-58A3807BFA9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5D3495A-40B0-43E2-9443-39FE2C412F5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10B9128-844D-40E9-98D8-D3A62F5764F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57" r:id="rId2"/>
    <p:sldLayoutId id="2147483858" r:id="rId3"/>
    <p:sldLayoutId id="2147483859" r:id="rId4"/>
    <p:sldLayoutId id="2147483860" r:id="rId5"/>
    <p:sldLayoutId id="2147483861" r:id="rId6"/>
    <p:sldLayoutId id="2147483862" r:id="rId7"/>
    <p:sldLayoutId id="2147483863" r:id="rId8"/>
    <p:sldLayoutId id="2147483864" r:id="rId9"/>
    <p:sldLayoutId id="2147483865" r:id="rId10"/>
    <p:sldLayoutId id="2147483866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609600"/>
            <a:ext cx="6400800" cy="1752600"/>
          </a:xfrm>
        </p:spPr>
        <p:txBody>
          <a:bodyPr>
            <a:normAutofit/>
          </a:bodyPr>
          <a:lstStyle/>
          <a:p>
            <a:pPr algn="ctr"/>
            <a:r>
              <a:rPr lang="ru-RU" sz="4400" i="1" dirty="0">
                <a:solidFill>
                  <a:schemeClr val="tx1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Жизнь и творчество  </a:t>
            </a:r>
          </a:p>
          <a:p>
            <a:pPr algn="ctr"/>
            <a:r>
              <a:rPr lang="ru-RU" sz="4400" i="1" dirty="0">
                <a:solidFill>
                  <a:schemeClr val="tx1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Д. Н. </a:t>
            </a:r>
            <a:r>
              <a:rPr lang="ru-RU" sz="4400" i="1" dirty="0" err="1">
                <a:solidFill>
                  <a:schemeClr val="tx1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Мамина-Сибиряка</a:t>
            </a:r>
            <a:endParaRPr lang="ru-RU" sz="4400" i="1" dirty="0">
              <a:solidFill>
                <a:schemeClr val="tx1"/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</p:txBody>
      </p:sp>
      <p:pic>
        <p:nvPicPr>
          <p:cNvPr id="6" name="Picture 5" descr="M-Sibiriak-a"/>
          <p:cNvPicPr>
            <a:picLocks noChangeAspect="1" noChangeArrowheads="1"/>
          </p:cNvPicPr>
          <p:nvPr/>
        </p:nvPicPr>
        <p:blipFill>
          <a:blip r:embed="rId2" cstate="print"/>
          <a:srcRect t="4909"/>
          <a:stretch>
            <a:fillRect/>
          </a:stretch>
        </p:blipFill>
        <p:spPr bwMode="auto">
          <a:xfrm>
            <a:off x="3227272" y="2514600"/>
            <a:ext cx="2689456" cy="34563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i_mamin-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819400"/>
            <a:ext cx="5543550" cy="343759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2" descr="Фото Мамина-Сибиряк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9800" y="609600"/>
            <a:ext cx="2936875" cy="52477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381000" y="304800"/>
            <a:ext cx="5181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9875" algn="just"/>
            <a:r>
              <a:rPr lang="ru-RU" sz="2400" b="1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К детской литературе </a:t>
            </a:r>
            <a:r>
              <a:rPr lang="ru-RU" sz="2400" b="1" dirty="0" err="1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Мамин-Сибиряк</a:t>
            </a:r>
            <a:r>
              <a:rPr lang="ru-RU" sz="2400" b="1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относился очень серьезно. Он называл детскую книжку "живой нитью", которая выводит ребенка из детской комнаты и соединяет с широким миром жизни.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8534400" cy="2667000"/>
          </a:xfrm>
        </p:spPr>
        <p:txBody>
          <a:bodyPr>
            <a:normAutofit fontScale="90000"/>
          </a:bodyPr>
          <a:lstStyle/>
          <a:p>
            <a:pPr algn="just" eaLnBrk="1" hangingPunct="1"/>
            <a:r>
              <a:rPr lang="ru-RU" sz="31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1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Все малыши знают «</a:t>
            </a:r>
            <a:r>
              <a:rPr lang="ru-RU" sz="31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Алёнушкины</a:t>
            </a:r>
            <a:r>
              <a:rPr lang="ru-RU" sz="31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сказки», каждый вечер он рассказывал своей </a:t>
            </a:r>
            <a:r>
              <a:rPr lang="ru-RU" sz="31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Алёнушке</a:t>
            </a:r>
            <a:r>
              <a:rPr lang="ru-RU" sz="31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интересные истории: про рыб, птиц, зайцев, которые очень понравились дочке.</a:t>
            </a:r>
            <a:br>
              <a:rPr lang="ru-RU" sz="31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Так появились его сборники для детей.</a:t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4339" name="Picture 4" descr="Рисунок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2667000"/>
            <a:ext cx="3082925" cy="385661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340" name="Picture 5" descr="Рисунок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6200" y="2743200"/>
            <a:ext cx="2057400" cy="381495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341" name="Picture 6" descr="Рисунок1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24600" y="2667000"/>
            <a:ext cx="2420938" cy="374320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br>
              <a:rPr lang="ru-RU" sz="4000" dirty="0"/>
            </a:br>
            <a:endParaRPr lang="ru-RU" sz="4000" dirty="0"/>
          </a:p>
        </p:txBody>
      </p:sp>
      <p:pic>
        <p:nvPicPr>
          <p:cNvPr id="5" name="Рисунок 4" descr="skazka.pro.komora.komorovicha.avi.gif"/>
          <p:cNvPicPr>
            <a:picLocks noChangeAspect="1"/>
          </p:cNvPicPr>
          <p:nvPr/>
        </p:nvPicPr>
        <p:blipFill>
          <a:blip r:embed="rId2" cstate="print">
            <a:lum contrast="40000"/>
          </a:blip>
          <a:srcRect l="20963" r="22701"/>
          <a:stretch>
            <a:fillRect/>
          </a:stretch>
        </p:blipFill>
        <p:spPr bwMode="auto">
          <a:xfrm>
            <a:off x="304800" y="125820"/>
            <a:ext cx="2092325" cy="282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ттт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809722"/>
            <a:ext cx="3260725" cy="4774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 rot="20038382">
            <a:off x="129009" y="2243623"/>
            <a:ext cx="8943785" cy="2110677"/>
          </a:xfrm>
          <a:prstGeom prst="rect">
            <a:avLst/>
          </a:prstGeom>
        </p:spPr>
        <p:txBody>
          <a:bodyPr wrap="none">
            <a:prstTxWarp prst="textDeflate">
              <a:avLst/>
            </a:prstTxWarp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 w="11430"/>
                <a:solidFill>
                  <a:srgbClr val="8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ЛИТЕРАТУРНАЯ   ВИКТОРИНА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733799" y="1143000"/>
            <a:ext cx="5427643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Родился зайчик в лесу и всё боялся. </a:t>
            </a:r>
          </a:p>
          <a:p>
            <a:pPr algn="ctr"/>
            <a:r>
              <a:rPr lang="ru-RU" sz="2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Треснет где-нибудь сучок, вспорхнёт птица, </a:t>
            </a:r>
          </a:p>
          <a:p>
            <a:pPr algn="ctr"/>
            <a:r>
              <a:rPr lang="ru-RU" sz="2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упадёт с дерева ком снега,- у зайчика </a:t>
            </a:r>
          </a:p>
          <a:p>
            <a:pPr algn="ctr"/>
            <a:r>
              <a:rPr lang="ru-RU" sz="2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душа в пятки. Боялся зайчик день. Боялся </a:t>
            </a:r>
          </a:p>
          <a:p>
            <a:pPr algn="ctr"/>
            <a:r>
              <a:rPr lang="ru-RU" sz="2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неделю, боялся год; а потом вырос он </a:t>
            </a:r>
          </a:p>
          <a:p>
            <a:pPr algn="ctr"/>
            <a:r>
              <a:rPr lang="ru-RU" sz="2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большой и вдруг надоело ему бояться»…  </a:t>
            </a:r>
          </a:p>
          <a:p>
            <a:pPr algn="ctr" eaLnBrk="0" hangingPunct="0"/>
            <a:endParaRPr lang="ru-RU" sz="2400" b="1" dirty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3" name="Рисунок 2" descr="Рисунок13 копия.gif"/>
          <p:cNvPicPr>
            <a:picLocks noChangeAspect="1"/>
          </p:cNvPicPr>
          <p:nvPr/>
        </p:nvPicPr>
        <p:blipFill>
          <a:blip r:embed="rId2" cstate="print"/>
          <a:srcRect l="11301" t="31100" r="6657"/>
          <a:stretch>
            <a:fillRect/>
          </a:stretch>
        </p:blipFill>
        <p:spPr bwMode="auto">
          <a:xfrm>
            <a:off x="571500" y="2667000"/>
            <a:ext cx="3282950" cy="4064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04800" y="232272"/>
            <a:ext cx="381635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11430"/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«Сказка про храброго Зайца – длинные уши, косые глаза, короткий хвост»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808480E-A914-4965-9010-5000DD927C5A}"/>
              </a:ext>
            </a:extLst>
          </p:cNvPr>
          <p:cNvSpPr/>
          <p:nvPr/>
        </p:nvSpPr>
        <p:spPr>
          <a:xfrm>
            <a:off x="3847105" y="329103"/>
            <a:ext cx="5105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i="1" dirty="0">
                <a:ln w="11430"/>
                <a:solidFill>
                  <a:srgbClr val="8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УЗНАЙ СКАЗКУ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5" descr="ттт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84713" y="110965"/>
            <a:ext cx="4800600" cy="617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33400" y="604041"/>
            <a:ext cx="388620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Расправила </a:t>
            </a:r>
            <a:r>
              <a:rPr kumimoji="0" lang="ru-RU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Козявочка</a:t>
            </a: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свои крылышки, потёрла тонкие ножки одна о другую, ещё посмотрела кругом и сказала: </a:t>
            </a:r>
            <a:endParaRPr kumimoji="0" lang="ru-RU" sz="2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Как хорошо!.. Какое солнышко тёплое, какое небо синее, какая травка зелёная, - хорошо, хорошо!.. И всё моё!.. </a:t>
            </a:r>
            <a:endParaRPr kumimoji="0" lang="ru-RU" sz="2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34000" y="304800"/>
            <a:ext cx="3276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>
                <a:ln w="11430"/>
                <a:solidFill>
                  <a:srgbClr val="8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«Сказочка про </a:t>
            </a:r>
            <a:r>
              <a:rPr lang="ru-RU" sz="3600" b="1" dirty="0" err="1">
                <a:ln w="11430"/>
                <a:solidFill>
                  <a:srgbClr val="8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Козявочку</a:t>
            </a:r>
            <a:r>
              <a:rPr lang="ru-RU" sz="3600" b="1" dirty="0">
                <a:ln w="11430"/>
                <a:solidFill>
                  <a:srgbClr val="8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228600" y="160783"/>
            <a:ext cx="4495800" cy="655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Долго ли, коротко ли сражался Миша с комарами, только шуму было много. Далеко был слышен медвежий рёв. А сколько он деревьев вырвал, сколько камней выворотил!.. Всё ему хотелось зацепить первого Комар Комаровича, - ведь вот тут, над самым ухом вьётся, а хватит медведь лапой, и опять ничего, только всю морду себе в кровь исцарапал. </a:t>
            </a:r>
            <a:endParaRPr kumimoji="0" lang="ru-RU" sz="2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866" name="Picture 2" descr="C:\Users\Няк\Desktop\открытки\мишк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38800" y="2181524"/>
            <a:ext cx="2859596" cy="4540949"/>
          </a:xfrm>
          <a:prstGeom prst="rect">
            <a:avLst/>
          </a:prstGeom>
          <a:noFill/>
        </p:spPr>
      </p:pic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4777648" y="164905"/>
            <a:ext cx="41910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/>
            <a:r>
              <a:rPr lang="ru-RU" sz="2400" b="1" dirty="0">
                <a:ln w="11430"/>
                <a:solidFill>
                  <a:srgbClr val="8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«Сказочка про Комара Комаровича –длинный нос и про мохнатого Мишу – короткий хвост» 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304800" y="457200"/>
            <a:ext cx="4191000" cy="5675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Кашку прикрывали сверху глиняной крышкой, и она ворчала в своей кастрюле, как старушка. А когда начинала сердиться, то всплывал наверху пузырь, лопался и говорил: 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А я всё-таки овсяная Кашка... пум! </a:t>
            </a:r>
          </a:p>
          <a:p>
            <a:pPr lvl="0" algn="just" eaLnBrk="0" hangingPunct="0"/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Молочку это хвастовство казалось ужасно обидным.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Молочко начинало горячиться, поднималось пеной и старалось вылезти из своего горшочка.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890" name="Picture 2" descr="C:\Users\Няк\Desktop\открытки\каша1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2286000"/>
            <a:ext cx="4114800" cy="44196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648202" y="304800"/>
            <a:ext cx="4343399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n w="11430"/>
                <a:solidFill>
                  <a:srgbClr val="8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«</a:t>
            </a:r>
            <a:r>
              <a:rPr lang="ru-RU" sz="2800" b="1" dirty="0">
                <a:ln w="11430"/>
                <a:solidFill>
                  <a:srgbClr val="8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Притча  о Молочке,</a:t>
            </a:r>
          </a:p>
          <a:p>
            <a:pPr algn="ctr"/>
            <a:r>
              <a:rPr lang="ru-RU" sz="2800" b="1" dirty="0">
                <a:ln w="11430"/>
                <a:solidFill>
                  <a:srgbClr val="8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овсяной Кашке и сером котишке </a:t>
            </a:r>
          </a:p>
          <a:p>
            <a:pPr algn="ctr"/>
            <a:r>
              <a:rPr lang="ru-RU" sz="2800" b="1" dirty="0">
                <a:ln w="11430"/>
                <a:solidFill>
                  <a:srgbClr val="8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Мурке</a:t>
            </a:r>
            <a:r>
              <a:rPr lang="ru-RU" sz="2800" b="1" dirty="0"/>
              <a:t>   </a:t>
            </a:r>
            <a:endParaRPr lang="ru-RU" sz="2800" dirty="0"/>
          </a:p>
          <a:p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1" descr="C:\Users\Няк\Desktop\открытки\сера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341" y="1066800"/>
            <a:ext cx="3733800" cy="5562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4240576" y="1066800"/>
            <a:ext cx="48768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Бедная даже не могла любоваться творившимися кругом нее чудесами. Она знала только одно, что эта красота не для нее, и трепетала при одной мысли, что ее полынья вот-вот замерзнет и ей некуда будет деться. Лиса действительно пришла через несколько дней, села на берегу и опять заговорила: </a:t>
            </a:r>
          </a:p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- Соскучилась я по тебе, уточка... Выходи сюда; а не хочешь, так я сама к тебе приду.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52400" y="228600"/>
            <a:ext cx="4800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ln w="11430"/>
                <a:solidFill>
                  <a:srgbClr val="8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«Серая Шейка» 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9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1181100" y="60968"/>
            <a:ext cx="6781800" cy="731838"/>
          </a:xfrm>
        </p:spPr>
        <p:txBody>
          <a:bodyPr/>
          <a:lstStyle/>
          <a:p>
            <a:pPr algn="ctr" eaLnBrk="1" hangingPunct="1"/>
            <a:r>
              <a:rPr lang="ru-RU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Имя писателя не забыто!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70520" y="992888"/>
            <a:ext cx="4014729" cy="1461252"/>
          </a:xfrm>
        </p:spPr>
        <p:txBody>
          <a:bodyPr>
            <a:normAutofit fontScale="70000" lnSpcReduction="20000"/>
          </a:bodyPr>
          <a:lstStyle/>
          <a:p>
            <a:pPr algn="ctr" eaLnBrk="1" hangingPunct="1">
              <a:buFontTx/>
              <a:buNone/>
            </a:pP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Памятник </a:t>
            </a:r>
          </a:p>
          <a:p>
            <a:pPr algn="ctr" eaLnBrk="1" hangingPunct="1">
              <a:buFontTx/>
              <a:buNone/>
            </a:pP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«Д.Н.Мамину- Сибиряку» </a:t>
            </a:r>
          </a:p>
          <a:p>
            <a:pPr algn="ctr" eaLnBrk="1" hangingPunct="1">
              <a:buFontTx/>
              <a:buNone/>
            </a:pP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В Екатеринбурге</a:t>
            </a:r>
          </a:p>
          <a:p>
            <a:pPr algn="just" eaLnBrk="1" hangingPunct="1">
              <a:buFontTx/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                                                  </a:t>
            </a:r>
            <a:endParaRPr lang="ru-RU" sz="2400" dirty="0"/>
          </a:p>
          <a:p>
            <a:pPr eaLnBrk="1" hangingPunct="1"/>
            <a:endParaRPr lang="ru-RU" dirty="0"/>
          </a:p>
        </p:txBody>
      </p:sp>
      <p:pic>
        <p:nvPicPr>
          <p:cNvPr id="18436" name="Picture 4" descr="Рисунок1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654223"/>
            <a:ext cx="3187332" cy="40606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437" name="Picture 5" descr="Рисунок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43400" y="3545892"/>
            <a:ext cx="4583259" cy="3048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4372778" y="1940808"/>
            <a:ext cx="458325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Теплоход </a:t>
            </a:r>
          </a:p>
          <a:p>
            <a:pPr algn="ctr"/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«Мамин-Сибиряк»</a:t>
            </a:r>
            <a:endParaRPr lang="ru-RU" sz="36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304800"/>
            <a:ext cx="6477000" cy="6096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Музей в посёлке Висим</a:t>
            </a:r>
          </a:p>
        </p:txBody>
      </p:sp>
      <p:pic>
        <p:nvPicPr>
          <p:cNvPr id="19459" name="Picture 4" descr="Рисунок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066800"/>
            <a:ext cx="8268320" cy="550889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0"/>
            <a:ext cx="6629400" cy="609600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sz="3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ДЕТСТВО ПИСАТЕЛЯ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76200" y="685800"/>
            <a:ext cx="8229600" cy="1447800"/>
          </a:xfrm>
        </p:spPr>
        <p:txBody>
          <a:bodyPr>
            <a:normAutofit/>
          </a:bodyPr>
          <a:lstStyle/>
          <a:p>
            <a:pPr marL="273050" indent="357188" algn="just"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Дмитрий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Наркисович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Мамин-Сибиряк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родился 6 ноября 1852 г., в заводском посёлке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Висимо-Шайтанском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Верхотурского уезда Пермской губернии в семье бедного заводского священника. Настоящая фамилия Мамин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b="1" dirty="0">
                <a:solidFill>
                  <a:schemeClr val="accent1">
                    <a:tint val="88000"/>
                    <a:satMod val="1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904874" y="2219325"/>
            <a:ext cx="7248525" cy="428676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590"/>
            <a:ext cx="9067800" cy="642651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Музей в Екатеринбурге, где жил Мамин -Сибиряк</a:t>
            </a:r>
          </a:p>
        </p:txBody>
      </p:sp>
      <p:pic>
        <p:nvPicPr>
          <p:cNvPr id="20483" name="Picture 4" descr="Рисунок2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70676" y="3048000"/>
            <a:ext cx="4887025" cy="35814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484" name="Picture 5" descr="Рисунок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838200"/>
            <a:ext cx="4535347" cy="299743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4" descr="Рисунок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4458" y="1751867"/>
            <a:ext cx="8795084" cy="482038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304800" y="304800"/>
            <a:ext cx="8534400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u="none" strike="noStrike" kern="1200" cap="small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В этом доме жила семья Маминых, в которой было четверо детей, отец был заводским священником, он пользовался огромным уважением жителей завода.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229600" cy="838200"/>
          </a:xfrm>
        </p:spPr>
        <p:txBody>
          <a:bodyPr>
            <a:noAutofit/>
          </a:bodyPr>
          <a:lstStyle/>
          <a:p>
            <a:pPr algn="just"/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Дмитрий получил домашнее образование, затем учился в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Висимской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школе для детей рабочих.</a:t>
            </a:r>
          </a:p>
        </p:txBody>
      </p:sp>
      <p:pic>
        <p:nvPicPr>
          <p:cNvPr id="8195" name="Picture 4" descr="Рисунок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219200"/>
            <a:ext cx="8229600" cy="545842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86159"/>
            <a:ext cx="8382000" cy="2239963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12 лет отец увёз Митю и старшего брата Николая в Екатеринбург и определил их учиться в духовное училище -  бурсу. Страшные нравы царили здесь, учителя обижали детей, старшие издевались над младшими. Митя тяжело заболел и отец забрал его обратно домой. Два года он прожил дома. Это были самые счастливые дни его жизни. Он много путешествовал по родному краю, встречался с простыми людьми, которые стали героями его будущих книг.</a:t>
            </a:r>
          </a:p>
        </p:txBody>
      </p:sp>
      <p:pic>
        <p:nvPicPr>
          <p:cNvPr id="9219" name="Picture 5" descr="Рисунок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2710405"/>
            <a:ext cx="6954520" cy="39614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305800" cy="2286000"/>
          </a:xfrm>
        </p:spPr>
        <p:txBody>
          <a:bodyPr>
            <a:normAutofit/>
          </a:bodyPr>
          <a:lstStyle/>
          <a:p>
            <a:pPr indent="360363" algn="just"/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1866г. был определён в Екатеринбургское духовное училище. Затем 4 года отучился в Пермской духовной семинарии. Потом будущий писатель учился на ветеринара в Петербургской медико-хирургической академии, затем на юридическом факультете Петербургского университета. Но, проучившись год, вынужден быть оставить из-за материальных трудностей и резкого ухудшения здоровья (начался туберкулез).</a:t>
            </a:r>
          </a:p>
        </p:txBody>
      </p:sp>
      <p:pic>
        <p:nvPicPr>
          <p:cNvPr id="10243" name="Picture 4" descr="Рисунок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3200" y="2480091"/>
            <a:ext cx="5447355" cy="387901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244" name="Rectangle 5"/>
          <p:cNvSpPr>
            <a:spLocks noChangeArrowheads="1"/>
          </p:cNvSpPr>
          <p:nvPr/>
        </p:nvSpPr>
        <p:spPr bwMode="auto">
          <a:xfrm>
            <a:off x="304800" y="6019800"/>
            <a:ext cx="328230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Пермская духовная семинария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3352800" y="0"/>
            <a:ext cx="3276600" cy="731838"/>
          </a:xfrm>
        </p:spPr>
        <p:txBody>
          <a:bodyPr>
            <a:normAutofit/>
          </a:bodyPr>
          <a:lstStyle/>
          <a:p>
            <a:pPr eaLnBrk="1" hangingPunct="1"/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СНОВА УРАЛ!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0" y="731838"/>
            <a:ext cx="8915400" cy="1905000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 1876 году Дмитрий Мамин вернулся в родные края. Он снова путешествовал по Уралу. Дмитрий встречался с героями своих будущих произведений. </a:t>
            </a:r>
          </a:p>
          <a:p>
            <a:pPr algn="just" eaLnBrk="1" hangingPunct="1">
              <a:lnSpc>
                <a:spcPct val="90000"/>
              </a:lnSpc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Через год скончался отец, надо было кормить семью, Мамин уехал в Екатеринбург искать работу. Он стал репетитором. В свободное время продолжал писать. </a:t>
            </a:r>
          </a:p>
        </p:txBody>
      </p:sp>
      <p:pic>
        <p:nvPicPr>
          <p:cNvPr id="11268" name="Picture 4" descr="Рисунок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2627313"/>
            <a:ext cx="6172200" cy="401129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8600" y="533400"/>
            <a:ext cx="8153400" cy="1143000"/>
          </a:xfrm>
        </p:spPr>
        <p:txBody>
          <a:bodyPr>
            <a:noAutofit/>
          </a:bodyPr>
          <a:lstStyle/>
          <a:p>
            <a:pPr algn="just" eaLnBrk="1" hangingPunct="1"/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Петербурге печатались первые произведения писателя.</a:t>
            </a:r>
            <a:b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Они были подписаны псевдонимом Сибиряк.</a:t>
            </a:r>
            <a:b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Мамин – Сибиряк написал более 150 произведений для детей и взрослых.</a:t>
            </a:r>
          </a:p>
        </p:txBody>
      </p:sp>
      <p:pic>
        <p:nvPicPr>
          <p:cNvPr id="12292" name="Picture 4" descr="Рисунок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1613" y="2277968"/>
            <a:ext cx="2473063" cy="393501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293" name="Picture 5" descr="Рисунок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0400" y="2232804"/>
            <a:ext cx="2552700" cy="39976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294" name="Picture 6" descr="Рисунок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72200" y="2209800"/>
            <a:ext cx="2743200" cy="39794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46105"/>
            <a:ext cx="8534400" cy="1066800"/>
          </a:xfrm>
        </p:spPr>
        <p:txBody>
          <a:bodyPr>
            <a:normAutofit fontScale="90000"/>
          </a:bodyPr>
          <a:lstStyle/>
          <a:p>
            <a:pPr algn="just" eaLnBrk="1" hangingPunct="1"/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1890 писатель переехал в Петербург. Через год умерла его жена, оставив больную дочь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Аленушку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 руках отца.</a:t>
            </a:r>
            <a:b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Всё свободное время он отдавал любимой дочке.</a:t>
            </a:r>
          </a:p>
        </p:txBody>
      </p:sp>
      <p:pic>
        <p:nvPicPr>
          <p:cNvPr id="13315" name="Picture 4" descr="Рисунок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720" y="1742501"/>
            <a:ext cx="3688080" cy="498507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316" name="Picture 5" descr="Рисунок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1752600"/>
            <a:ext cx="3764280" cy="485713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956</TotalTime>
  <Words>776</Words>
  <Application>Microsoft Office PowerPoint</Application>
  <PresentationFormat>Экран (4:3)</PresentationFormat>
  <Paragraphs>49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8" baseType="lpstr">
      <vt:lpstr>Arial</vt:lpstr>
      <vt:lpstr>Bookman Old Style</vt:lpstr>
      <vt:lpstr>Century Schoolbook</vt:lpstr>
      <vt:lpstr>Georgia</vt:lpstr>
      <vt:lpstr>Times New Roman</vt:lpstr>
      <vt:lpstr>Wingdings</vt:lpstr>
      <vt:lpstr>Wingdings 2</vt:lpstr>
      <vt:lpstr>Эркер</vt:lpstr>
      <vt:lpstr>Презентация PowerPoint</vt:lpstr>
      <vt:lpstr>ДЕТСТВО ПИСАТЕЛЯ</vt:lpstr>
      <vt:lpstr>Презентация PowerPoint</vt:lpstr>
      <vt:lpstr>Дмитрий получил домашнее образование, затем учился в Висимской школе для детей рабочих.</vt:lpstr>
      <vt:lpstr>В 12 лет отец увёз Митю и старшего брата Николая в Екатеринбург и определил их учиться в духовное училище -  бурсу. Страшные нравы царили здесь, учителя обижали детей, старшие издевались над младшими. Митя тяжело заболел и отец забрал его обратно домой. Два года он прожил дома. Это были самые счастливые дни его жизни. Он много путешествовал по родному краю, встречался с простыми людьми, которые стали героями его будущих книг.</vt:lpstr>
      <vt:lpstr>В 1866г. был определён в Екатеринбургское духовное училище. Затем 4 года отучился в Пермской духовной семинарии. Потом будущий писатель учился на ветеринара в Петербургской медико-хирургической академии, затем на юридическом факультете Петербургского университета. Но, проучившись год, вынужден быть оставить из-за материальных трудностей и резкого ухудшения здоровья (начался туберкулез).</vt:lpstr>
      <vt:lpstr>СНОВА УРАЛ!</vt:lpstr>
      <vt:lpstr>В Петербурге печатались первые произведения писателя. Они были подписаны псевдонимом Сибиряк. Мамин – Сибиряк написал более 150 произведений для детей и взрослых.</vt:lpstr>
      <vt:lpstr>В 1890 писатель переехал в Петербург. Через год умерла его жена, оставив больную дочь Аленушку на руках отца. Всё свободное время он отдавал любимой дочке.</vt:lpstr>
      <vt:lpstr>Презентация PowerPoint</vt:lpstr>
      <vt:lpstr>  Все малыши знают «Алёнушкины сказки», каждый вечер он рассказывал своей Алёнушке интересные истории: про рыб, птиц, зайцев, которые очень понравились дочке. Так появились его сборники для детей.  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Имя писателя не забыто!</vt:lpstr>
      <vt:lpstr>Музей в посёлке Висим</vt:lpstr>
      <vt:lpstr>Музей в Екатеринбурге, где жил Мамин -Сибиряк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Людмила Александровн</dc:creator>
  <cp:lastModifiedBy>елена жеребцева</cp:lastModifiedBy>
  <cp:revision>65</cp:revision>
  <cp:lastPrinted>1601-01-01T00:00:00Z</cp:lastPrinted>
  <dcterms:created xsi:type="dcterms:W3CDTF">2012-01-03T08:55:11Z</dcterms:created>
  <dcterms:modified xsi:type="dcterms:W3CDTF">2022-01-26T18:13:18Z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