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7F00"/>
    <a:srgbClr val="FE7E01"/>
    <a:srgbClr val="FFFFCC"/>
    <a:srgbClr val="D20046"/>
    <a:srgbClr val="D20028"/>
    <a:srgbClr val="B6793C"/>
    <a:srgbClr val="A50021"/>
    <a:srgbClr val="CC99FF"/>
    <a:srgbClr val="0066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4F9F2-5442-46C6-A8E4-4B6E99606C0B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46600-23B2-4606-AE53-EADE82135D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026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46600-23B2-4606-AE53-EADE82135DF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500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7.png"/><Relationship Id="rId7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24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slide" Target="slide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19.xml"/><Relationship Id="rId18" Type="http://schemas.openxmlformats.org/officeDocument/2006/relationships/slide" Target="slide24.xml"/><Relationship Id="rId26" Type="http://schemas.openxmlformats.org/officeDocument/2006/relationships/slide" Target="slide6.xml"/><Relationship Id="rId3" Type="http://schemas.openxmlformats.org/officeDocument/2006/relationships/slide" Target="slide9.xml"/><Relationship Id="rId21" Type="http://schemas.openxmlformats.org/officeDocument/2006/relationships/slide" Target="slide8.xml"/><Relationship Id="rId7" Type="http://schemas.openxmlformats.org/officeDocument/2006/relationships/slide" Target="slide13.xml"/><Relationship Id="rId12" Type="http://schemas.openxmlformats.org/officeDocument/2006/relationships/slide" Target="slide18.xml"/><Relationship Id="rId17" Type="http://schemas.openxmlformats.org/officeDocument/2006/relationships/slide" Target="slide23.xml"/><Relationship Id="rId25" Type="http://schemas.openxmlformats.org/officeDocument/2006/relationships/slide" Target="slide5.xml"/><Relationship Id="rId2" Type="http://schemas.openxmlformats.org/officeDocument/2006/relationships/image" Target="../media/image4.jpg"/><Relationship Id="rId16" Type="http://schemas.openxmlformats.org/officeDocument/2006/relationships/slide" Target="slide22.xml"/><Relationship Id="rId20" Type="http://schemas.openxmlformats.org/officeDocument/2006/relationships/slide" Target="slide2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17.xml"/><Relationship Id="rId24" Type="http://schemas.openxmlformats.org/officeDocument/2006/relationships/slide" Target="slide4.xml"/><Relationship Id="rId5" Type="http://schemas.openxmlformats.org/officeDocument/2006/relationships/slide" Target="slide11.xml"/><Relationship Id="rId15" Type="http://schemas.openxmlformats.org/officeDocument/2006/relationships/slide" Target="slide21.xml"/><Relationship Id="rId23" Type="http://schemas.openxmlformats.org/officeDocument/2006/relationships/slide" Target="slide3.xml"/><Relationship Id="rId10" Type="http://schemas.openxmlformats.org/officeDocument/2006/relationships/slide" Target="slide16.xml"/><Relationship Id="rId19" Type="http://schemas.openxmlformats.org/officeDocument/2006/relationships/slide" Target="slide25.xml"/><Relationship Id="rId4" Type="http://schemas.openxmlformats.org/officeDocument/2006/relationships/slide" Target="slide10.xml"/><Relationship Id="rId9" Type="http://schemas.openxmlformats.org/officeDocument/2006/relationships/slide" Target="slide15.xml"/><Relationship Id="rId14" Type="http://schemas.openxmlformats.org/officeDocument/2006/relationships/slide" Target="slide20.xml"/><Relationship Id="rId22" Type="http://schemas.openxmlformats.org/officeDocument/2006/relationships/slide" Target="slide7.xml"/><Relationship Id="rId27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microsoft.com/office/2007/relationships/hdphoto" Target="../media/hdphoto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slide" Target="slide2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slide" Target="slide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7" y="347172"/>
            <a:ext cx="835292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000" b="1" cap="all" spc="17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Интерактивная </a:t>
            </a:r>
          </a:p>
          <a:p>
            <a:pPr algn="ctr">
              <a:lnSpc>
                <a:spcPct val="120000"/>
              </a:lnSpc>
            </a:pPr>
            <a:r>
              <a:rPr lang="ru-RU" sz="2000" b="1" cap="all" spc="17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ИГРА по </a:t>
            </a:r>
            <a:r>
              <a:rPr lang="ru-RU" sz="2000" b="1" cap="all" spc="17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обж</a:t>
            </a:r>
            <a:endParaRPr lang="ru-RU" sz="2000" b="1" cap="all" spc="17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Georgia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000" b="1" cap="all" spc="17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«</a:t>
            </a:r>
            <a:r>
              <a:rPr lang="ru-RU" sz="2000" b="1" cap="all" spc="17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Опасно – не опасно»</a:t>
            </a:r>
            <a:endParaRPr lang="ru-RU" sz="2000" b="1" cap="all" spc="17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Georgia" pitchFamily="18" charset="0"/>
            </a:endParaRPr>
          </a:p>
        </p:txBody>
      </p:sp>
      <p:pic>
        <p:nvPicPr>
          <p:cNvPr id="2050" name="Picture 2" descr="http://vestirama.ru/assets/templates/images/photo/b8f591bdfb9fe8ef7e1a90800f07428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44" y="3356992"/>
            <a:ext cx="8800044" cy="3268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5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358910"/>
            <a:ext cx="1656184" cy="330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5373177" y="1854571"/>
            <a:ext cx="3375287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ru-RU" b="1" dirty="0" smtClean="0">
                <a:ln w="50800"/>
                <a:solidFill>
                  <a:srgbClr val="FE7F00"/>
                </a:solidFill>
                <a:latin typeface="Georgia" pitchFamily="18" charset="0"/>
              </a:rPr>
              <a:t>Составитель:</a:t>
            </a:r>
          </a:p>
          <a:p>
            <a:pPr algn="ctr" eaLnBrk="1" hangingPunct="1"/>
            <a:r>
              <a:rPr lang="ru-RU" b="1" dirty="0" smtClean="0">
                <a:ln w="50800"/>
                <a:solidFill>
                  <a:srgbClr val="FE7F00"/>
                </a:solidFill>
                <a:latin typeface="Georgia" pitchFamily="18" charset="0"/>
              </a:rPr>
              <a:t>Давыдов Влад</a:t>
            </a:r>
          </a:p>
          <a:p>
            <a:pPr algn="ctr" eaLnBrk="1" hangingPunct="1"/>
            <a:r>
              <a:rPr lang="ru-RU" b="1" dirty="0" smtClean="0">
                <a:ln w="50800"/>
                <a:solidFill>
                  <a:srgbClr val="FE7F00"/>
                </a:solidFill>
                <a:latin typeface="Georgia" pitchFamily="18" charset="0"/>
              </a:rPr>
              <a:t>Группа №7</a:t>
            </a:r>
          </a:p>
          <a:p>
            <a:pPr algn="ctr" eaLnBrk="1" hangingPunct="1"/>
            <a:r>
              <a:rPr lang="ru-RU" b="1" dirty="0" smtClean="0">
                <a:ln w="50800"/>
                <a:solidFill>
                  <a:srgbClr val="FE7F00"/>
                </a:solidFill>
                <a:latin typeface="Georgia" pitchFamily="18" charset="0"/>
              </a:rPr>
              <a:t>«Крепкий орешек»</a:t>
            </a:r>
          </a:p>
          <a:p>
            <a:pPr algn="ctr" eaLnBrk="1" hangingPunct="1"/>
            <a:r>
              <a:rPr lang="ru-RU" b="1" dirty="0" smtClean="0">
                <a:ln w="50800"/>
                <a:solidFill>
                  <a:srgbClr val="FE7F00"/>
                </a:solidFill>
                <a:latin typeface="Georgia" pitchFamily="18" charset="0"/>
              </a:rPr>
              <a:t>Воспитатель:</a:t>
            </a:r>
          </a:p>
          <a:p>
            <a:pPr algn="ctr" eaLnBrk="1" hangingPunct="1"/>
            <a:r>
              <a:rPr lang="ru-RU" b="1" dirty="0" err="1" smtClean="0">
                <a:ln w="50800"/>
                <a:solidFill>
                  <a:srgbClr val="FE7F00"/>
                </a:solidFill>
                <a:latin typeface="Georgia" pitchFamily="18" charset="0"/>
              </a:rPr>
              <a:t>Епанчинцева</a:t>
            </a:r>
            <a:r>
              <a:rPr lang="ru-RU" b="1" dirty="0" smtClean="0">
                <a:ln w="50800"/>
                <a:solidFill>
                  <a:srgbClr val="FE7F00"/>
                </a:solidFill>
                <a:latin typeface="Georgia" pitchFamily="18" charset="0"/>
              </a:rPr>
              <a:t> И.Н.</a:t>
            </a:r>
            <a:endParaRPr lang="ru-RU" b="1" dirty="0">
              <a:ln w="50800"/>
              <a:solidFill>
                <a:srgbClr val="FE7F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29010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38"/>
          <p:cNvSpPr>
            <a:spLocks noChangeArrowheads="1"/>
          </p:cNvSpPr>
          <p:nvPr/>
        </p:nvSpPr>
        <p:spPr bwMode="auto">
          <a:xfrm rot="16200000">
            <a:off x="4860494" y="2340569"/>
            <a:ext cx="4592538" cy="27368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6146" name="Picture 2" descr="http://img-fotki.yandex.ru/get/9308/16969765.185/0_7c92d_82201012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143" y="2420888"/>
            <a:ext cx="1978975" cy="325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41"/>
          <p:cNvSpPr txBox="1">
            <a:spLocks noChangeArrowheads="1"/>
          </p:cNvSpPr>
          <p:nvPr/>
        </p:nvSpPr>
        <p:spPr bwMode="auto">
          <a:xfrm>
            <a:off x="6012160" y="1484784"/>
            <a:ext cx="231238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ГАЗОВАЯ ПЛИТА</a:t>
            </a:r>
          </a:p>
        </p:txBody>
      </p:sp>
      <p:sp useBgFill="1">
        <p:nvSpPr>
          <p:cNvPr id="13" name="Прямоугольник 12"/>
          <p:cNvSpPr/>
          <p:nvPr/>
        </p:nvSpPr>
        <p:spPr>
          <a:xfrm>
            <a:off x="5559875" y="1239349"/>
            <a:ext cx="3467773" cy="50976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4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491" y="2734907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37"/>
          <p:cNvSpPr>
            <a:spLocks noChangeArrowheads="1"/>
          </p:cNvSpPr>
          <p:nvPr/>
        </p:nvSpPr>
        <p:spPr bwMode="auto">
          <a:xfrm>
            <a:off x="530860" y="1472864"/>
            <a:ext cx="5049252" cy="3036256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Четыре синих солнца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У бабушки на кухне,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Четыре синих солнца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Горели и потухли.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Поспели щи, шипят блины.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До завтра солнца не нужны.</a:t>
            </a:r>
          </a:p>
        </p:txBody>
      </p:sp>
      <p:pic>
        <p:nvPicPr>
          <p:cNvPr id="19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2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21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03525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8"/>
          <p:cNvSpPr>
            <a:spLocks noChangeArrowheads="1"/>
          </p:cNvSpPr>
          <p:nvPr/>
        </p:nvSpPr>
        <p:spPr bwMode="auto">
          <a:xfrm rot="16200000">
            <a:off x="4543174" y="2049451"/>
            <a:ext cx="4703944" cy="335014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9146" y="2276872"/>
            <a:ext cx="2032000" cy="3657607"/>
          </a:xfrm>
          <a:prstGeom prst="rect">
            <a:avLst/>
          </a:prstGeom>
        </p:spPr>
      </p:pic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5398423" y="1700807"/>
            <a:ext cx="30195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ХОЛОДИЛЬНИК</a:t>
            </a: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4974505" y="1058619"/>
            <a:ext cx="4033937" cy="526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021" y="2490728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37"/>
          <p:cNvSpPr>
            <a:spLocks noChangeArrowheads="1"/>
          </p:cNvSpPr>
          <p:nvPr/>
        </p:nvSpPr>
        <p:spPr bwMode="auto">
          <a:xfrm>
            <a:off x="396251" y="1678030"/>
            <a:ext cx="4536932" cy="3612319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 этом белом </a:t>
            </a:r>
            <a:r>
              <a:rPr lang="ru-RU" sz="2800" i="1" dirty="0" err="1">
                <a:latin typeface="Georgia" pitchFamily="18" charset="0"/>
              </a:rPr>
              <a:t>сундучище</a:t>
            </a:r>
            <a:endParaRPr lang="ru-RU" sz="2800" i="1" dirty="0">
              <a:latin typeface="Georgia" pitchFamily="18" charset="0"/>
            </a:endParaRPr>
          </a:p>
          <a:p>
            <a:pPr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Мы храним на полках пищу.</a:t>
            </a:r>
          </a:p>
          <a:p>
            <a:pPr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На дворе стоит жарища,</a:t>
            </a:r>
          </a:p>
          <a:p>
            <a:pPr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А в </a:t>
            </a:r>
            <a:r>
              <a:rPr lang="ru-RU" sz="2800" i="1" dirty="0" err="1">
                <a:latin typeface="Georgia" pitchFamily="18" charset="0"/>
              </a:rPr>
              <a:t>сундучище</a:t>
            </a:r>
            <a:r>
              <a:rPr lang="ru-RU" sz="2800" i="1" dirty="0">
                <a:latin typeface="Georgia" pitchFamily="18" charset="0"/>
              </a:rPr>
              <a:t> — холодища.</a:t>
            </a:r>
          </a:p>
        </p:txBody>
      </p:sp>
      <p:pic>
        <p:nvPicPr>
          <p:cNvPr id="19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3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21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80414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1" y="3473424"/>
            <a:ext cx="3756677" cy="2547864"/>
          </a:xfrm>
          <a:prstGeom prst="rect">
            <a:avLst/>
          </a:prstGeom>
        </p:spPr>
      </p:pic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2786062" y="3074248"/>
            <a:ext cx="35718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rgbClr val="CC0000"/>
                </a:solidFill>
                <a:latin typeface="Georgia" pitchFamily="18" charset="0"/>
              </a:rPr>
              <a:t>Электричество</a:t>
            </a:r>
            <a:endParaRPr lang="ru-RU" sz="2400" b="1" dirty="0">
              <a:solidFill>
                <a:srgbClr val="CC0000"/>
              </a:solidFill>
              <a:latin typeface="Georgia" pitchFamily="18" charset="0"/>
            </a:endParaRP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2315194" y="2812640"/>
            <a:ext cx="5425158" cy="39236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3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962" y="3349014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37"/>
          <p:cNvSpPr>
            <a:spLocks noChangeArrowheads="1"/>
          </p:cNvSpPr>
          <p:nvPr/>
        </p:nvSpPr>
        <p:spPr bwMode="auto">
          <a:xfrm>
            <a:off x="553849" y="1650514"/>
            <a:ext cx="4905236" cy="1128796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К дальним сёлам, городам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Кто </a:t>
            </a:r>
            <a:r>
              <a:rPr lang="ru-RU" sz="2800" i="1" dirty="0">
                <a:latin typeface="Georgia" pitchFamily="18" charset="0"/>
              </a:rPr>
              <a:t>идёт по проводам?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Светлое </a:t>
            </a:r>
            <a:r>
              <a:rPr lang="ru-RU" sz="2800" i="1" dirty="0">
                <a:latin typeface="Georgia" pitchFamily="18" charset="0"/>
              </a:rPr>
              <a:t>величество!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Это </a:t>
            </a:r>
            <a:r>
              <a:rPr lang="ru-RU" sz="2800" i="1" dirty="0">
                <a:latin typeface="Georgia" pitchFamily="18" charset="0"/>
              </a:rPr>
              <a:t>...</a:t>
            </a:r>
          </a:p>
        </p:txBody>
      </p:sp>
      <p:pic>
        <p:nvPicPr>
          <p:cNvPr id="18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4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7029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5000625" y="2276872"/>
            <a:ext cx="3454400" cy="410805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262" y="3312662"/>
            <a:ext cx="3005176" cy="2984511"/>
          </a:xfrm>
          <a:prstGeom prst="rect">
            <a:avLst/>
          </a:prstGeom>
        </p:spPr>
      </p:pic>
      <p:sp>
        <p:nvSpPr>
          <p:cNvPr id="13" name="Text Box 41"/>
          <p:cNvSpPr txBox="1">
            <a:spLocks noChangeArrowheads="1"/>
          </p:cNvSpPr>
          <p:nvPr/>
        </p:nvSpPr>
        <p:spPr bwMode="auto">
          <a:xfrm>
            <a:off x="5484582" y="2565205"/>
            <a:ext cx="2714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ПЫЛЕСОС</a:t>
            </a:r>
          </a:p>
        </p:txBody>
      </p:sp>
      <p:sp useBgFill="1">
        <p:nvSpPr>
          <p:cNvPr id="14" name="Прямоугольник 13"/>
          <p:cNvSpPr/>
          <p:nvPr/>
        </p:nvSpPr>
        <p:spPr>
          <a:xfrm>
            <a:off x="3588484" y="1412776"/>
            <a:ext cx="5087971" cy="512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533" y="2937013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5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11" name="AutoShape 37"/>
          <p:cNvSpPr>
            <a:spLocks noChangeArrowheads="1"/>
          </p:cNvSpPr>
          <p:nvPr/>
        </p:nvSpPr>
        <p:spPr bwMode="auto">
          <a:xfrm>
            <a:off x="323528" y="2568800"/>
            <a:ext cx="4905236" cy="1308063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Есть у меня в квартире робот.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У </a:t>
            </a:r>
            <a:r>
              <a:rPr lang="ru-RU" sz="2800" i="1" dirty="0">
                <a:latin typeface="Georgia" pitchFamily="18" charset="0"/>
              </a:rPr>
              <a:t>него огромный хобот.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Любит </a:t>
            </a:r>
            <a:r>
              <a:rPr lang="ru-RU" sz="2800" i="1" dirty="0">
                <a:latin typeface="Georgia" pitchFamily="18" charset="0"/>
              </a:rPr>
              <a:t>робот чистоту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И </a:t>
            </a:r>
            <a:r>
              <a:rPr lang="ru-RU" sz="2800" i="1" dirty="0">
                <a:latin typeface="Georgia" pitchFamily="18" charset="0"/>
              </a:rPr>
              <a:t>гудит как лайнер «ТУ».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Он </a:t>
            </a:r>
            <a:r>
              <a:rPr lang="ru-RU" sz="2800" i="1" dirty="0">
                <a:latin typeface="Georgia" pitchFamily="18" charset="0"/>
              </a:rPr>
              <a:t>охотно пыль глотает,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Не </a:t>
            </a:r>
            <a:r>
              <a:rPr lang="ru-RU" sz="2800" i="1" dirty="0">
                <a:latin typeface="Georgia" pitchFamily="18" charset="0"/>
              </a:rPr>
              <a:t>болеет, не чихает.</a:t>
            </a:r>
          </a:p>
        </p:txBody>
      </p:sp>
    </p:spTree>
    <p:extLst>
      <p:ext uri="{BB962C8B-B14F-4D97-AF65-F5344CB8AC3E}">
        <p14:creationId xmlns:p14="http://schemas.microsoft.com/office/powerpoint/2010/main" val="104088511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4953313" y="1553010"/>
            <a:ext cx="3571875" cy="44640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5364" name="Picture 15" descr="6071ae_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843436"/>
            <a:ext cx="3168650" cy="281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5296516" y="1750255"/>
            <a:ext cx="30718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ШВЕЙНАЯ</a:t>
            </a:r>
            <a:br>
              <a:rPr lang="ru-RU" sz="2400" b="1" dirty="0">
                <a:solidFill>
                  <a:srgbClr val="CC0000"/>
                </a:solidFill>
                <a:latin typeface="Georgia" pitchFamily="18" charset="0"/>
              </a:rPr>
            </a:b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МАШИНКА</a:t>
            </a: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4873196" y="1271880"/>
            <a:ext cx="4006418" cy="50263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4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113" y="2634383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37"/>
          <p:cNvSpPr>
            <a:spLocks noChangeArrowheads="1"/>
          </p:cNvSpPr>
          <p:nvPr/>
        </p:nvSpPr>
        <p:spPr bwMode="auto">
          <a:xfrm>
            <a:off x="530860" y="1472865"/>
            <a:ext cx="4905236" cy="3108263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Наша тётушка игла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Строчку по полю вела.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Строчка в строчку, 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Строчка в строчку,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Будет платье 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                     вашей дочке.</a:t>
            </a:r>
          </a:p>
        </p:txBody>
      </p:sp>
      <p:pic>
        <p:nvPicPr>
          <p:cNvPr id="16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6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69105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37"/>
          <p:cNvSpPr>
            <a:spLocks noChangeArrowheads="1"/>
          </p:cNvSpPr>
          <p:nvPr/>
        </p:nvSpPr>
        <p:spPr bwMode="auto">
          <a:xfrm>
            <a:off x="255111" y="1268760"/>
            <a:ext cx="8635378" cy="1512167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Если дым валит </a:t>
            </a:r>
            <a:r>
              <a:rPr lang="ru-RU" sz="2800" i="1" dirty="0" smtClean="0">
                <a:latin typeface="Georgia" pitchFamily="18" charset="0"/>
              </a:rPr>
              <a:t>клубами, пламя </a:t>
            </a:r>
            <a:r>
              <a:rPr lang="ru-RU" sz="2800" i="1" dirty="0">
                <a:latin typeface="Georgia" pitchFamily="18" charset="0"/>
              </a:rPr>
              <a:t>бьется языками,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И </a:t>
            </a:r>
            <a:r>
              <a:rPr lang="ru-RU" sz="2800" i="1" dirty="0">
                <a:latin typeface="Georgia" pitchFamily="18" charset="0"/>
              </a:rPr>
              <a:t>огонь везде, и </a:t>
            </a:r>
            <a:r>
              <a:rPr lang="ru-RU" sz="2800" i="1" dirty="0" smtClean="0">
                <a:latin typeface="Georgia" pitchFamily="18" charset="0"/>
              </a:rPr>
              <a:t>жар. Это </a:t>
            </a:r>
            <a:r>
              <a:rPr lang="ru-RU" sz="2800" i="1" dirty="0">
                <a:latin typeface="Georgia" pitchFamily="18" charset="0"/>
              </a:rPr>
              <a:t>бедствие …</a:t>
            </a:r>
          </a:p>
        </p:txBody>
      </p:sp>
      <p:pic>
        <p:nvPicPr>
          <p:cNvPr id="11" name="Picture 3" descr="C:\Users\Home\Pictures\01_ЗНАКИ\дом-1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15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1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816" y="2927458"/>
            <a:ext cx="2955299" cy="2719298"/>
          </a:xfrm>
          <a:prstGeom prst="rect">
            <a:avLst/>
          </a:prstGeom>
        </p:spPr>
      </p:pic>
      <p:sp useBgFill="1">
        <p:nvSpPr>
          <p:cNvPr id="12" name="Прямоугольник 11"/>
          <p:cNvSpPr/>
          <p:nvPr/>
        </p:nvSpPr>
        <p:spPr>
          <a:xfrm>
            <a:off x="514986" y="2714767"/>
            <a:ext cx="8115627" cy="34840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148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833" y="3410417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67424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3065898"/>
            <a:ext cx="7090263" cy="2627604"/>
          </a:xfrm>
          <a:prstGeom prst="rect">
            <a:avLst/>
          </a:prstGeom>
        </p:spPr>
      </p:pic>
      <p:sp useBgFill="1">
        <p:nvSpPr>
          <p:cNvPr id="10" name="Прямоугольник 9"/>
          <p:cNvSpPr/>
          <p:nvPr/>
        </p:nvSpPr>
        <p:spPr>
          <a:xfrm>
            <a:off x="306678" y="2765853"/>
            <a:ext cx="8028345" cy="37623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2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  <p:pic>
        <p:nvPicPr>
          <p:cNvPr id="18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168" y="3435315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37"/>
          <p:cNvSpPr>
            <a:spLocks noChangeArrowheads="1"/>
          </p:cNvSpPr>
          <p:nvPr/>
        </p:nvSpPr>
        <p:spPr bwMode="auto">
          <a:xfrm>
            <a:off x="255111" y="1268760"/>
            <a:ext cx="8635378" cy="1512167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 какому телефону нужно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вызывать пожарную службу?</a:t>
            </a:r>
          </a:p>
        </p:txBody>
      </p:sp>
      <p:pic>
        <p:nvPicPr>
          <p:cNvPr id="17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50881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3207465"/>
            <a:ext cx="7364606" cy="27556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513" y="3443621"/>
            <a:ext cx="2334970" cy="20972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7483" y="3207465"/>
            <a:ext cx="4395597" cy="2523963"/>
          </a:xfrm>
          <a:prstGeom prst="rect">
            <a:avLst/>
          </a:prstGeom>
        </p:spPr>
      </p:pic>
      <p:sp useBgFill="1">
        <p:nvSpPr>
          <p:cNvPr id="18462" name="Rectangle 30"/>
          <p:cNvSpPr>
            <a:spLocks noChangeArrowheads="1"/>
          </p:cNvSpPr>
          <p:nvPr/>
        </p:nvSpPr>
        <p:spPr bwMode="auto">
          <a:xfrm>
            <a:off x="194866" y="3127910"/>
            <a:ext cx="8709377" cy="291172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9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922" y="3447951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AutoShape 37"/>
          <p:cNvSpPr>
            <a:spLocks noChangeArrowheads="1"/>
          </p:cNvSpPr>
          <p:nvPr/>
        </p:nvSpPr>
        <p:spPr bwMode="auto">
          <a:xfrm>
            <a:off x="255111" y="1268761"/>
            <a:ext cx="8635378" cy="1080119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</p:txBody>
      </p:sp>
      <p:pic>
        <p:nvPicPr>
          <p:cNvPr id="27" name="Picture 3" descr="C:\Users\Home\Pictures\01_ЗНАКИ\дом-1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3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45940" y="1487829"/>
            <a:ext cx="70745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latin typeface="Georgia" panose="02040502050405020303" pitchFamily="18" charset="0"/>
              </a:rPr>
              <a:t>В помещении загорелся телевизор. </a:t>
            </a:r>
          </a:p>
          <a:p>
            <a:r>
              <a:rPr lang="ru-RU" sz="2800" i="1" dirty="0">
                <a:latin typeface="Georgia" panose="02040502050405020303" pitchFamily="18" charset="0"/>
              </a:rPr>
              <a:t>Как ты будешь действовать?</a:t>
            </a:r>
          </a:p>
        </p:txBody>
      </p:sp>
    </p:spTree>
    <p:extLst>
      <p:ext uri="{BB962C8B-B14F-4D97-AF65-F5344CB8AC3E}">
        <p14:creationId xmlns:p14="http://schemas.microsoft.com/office/powerpoint/2010/main" val="79718794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846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2123728" y="4357688"/>
            <a:ext cx="4608512" cy="6429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D7AF">
                  <a:alpha val="64999"/>
                </a:srgb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400" cap="all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Запрещающие  знаки</a:t>
            </a: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1331640" y="5175540"/>
            <a:ext cx="2786062" cy="1357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2800" i="1" dirty="0">
                <a:latin typeface="Georgia" pitchFamily="18" charset="0"/>
              </a:rPr>
              <a:t>Огонь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i="1" dirty="0">
                <a:latin typeface="Georgia" pitchFamily="18" charset="0"/>
              </a:rPr>
              <a:t>разжигать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i="1" dirty="0">
                <a:latin typeface="Georgia" pitchFamily="18" charset="0"/>
              </a:rPr>
              <a:t>нельзя.</a:t>
            </a: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4501703" y="5165799"/>
            <a:ext cx="2878609" cy="1357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800" i="1" dirty="0" smtClean="0">
                <a:latin typeface="Georgia" pitchFamily="18" charset="0"/>
              </a:rPr>
              <a:t>Костры </a:t>
            </a:r>
          </a:p>
          <a:p>
            <a:pPr algn="ctr">
              <a:defRPr/>
            </a:pPr>
            <a:r>
              <a:rPr lang="ru-RU" sz="2800" i="1" dirty="0" smtClean="0">
                <a:latin typeface="Georgia" pitchFamily="18" charset="0"/>
              </a:rPr>
              <a:t>не </a:t>
            </a:r>
          </a:p>
          <a:p>
            <a:pPr algn="ctr">
              <a:defRPr/>
            </a:pPr>
            <a:r>
              <a:rPr lang="ru-RU" sz="2800" i="1" dirty="0" smtClean="0">
                <a:latin typeface="Georgia" pitchFamily="18" charset="0"/>
              </a:rPr>
              <a:t>разводить.</a:t>
            </a:r>
            <a:endParaRPr lang="ru-RU" sz="2800" i="1" dirty="0">
              <a:latin typeface="Georgia" pitchFamily="18" charset="0"/>
            </a:endParaRPr>
          </a:p>
        </p:txBody>
      </p:sp>
      <p:sp useBgFill="1">
        <p:nvSpPr>
          <p:cNvPr id="19470" name="Rectangle 14"/>
          <p:cNvSpPr>
            <a:spLocks noChangeArrowheads="1"/>
          </p:cNvSpPr>
          <p:nvPr/>
        </p:nvSpPr>
        <p:spPr bwMode="auto">
          <a:xfrm>
            <a:off x="948571" y="4221088"/>
            <a:ext cx="7416824" cy="2376487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031" name="Picture 7" descr="C:\Users\Home\Desktop\ОБЖ\Безимени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351" y="2407212"/>
            <a:ext cx="1790456" cy="178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Home\Desktop\ОБЖ\Безимени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040" y="2436655"/>
            <a:ext cx="1725623" cy="172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352" y="4221088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utoShape 37"/>
          <p:cNvSpPr>
            <a:spLocks noChangeArrowheads="1"/>
          </p:cNvSpPr>
          <p:nvPr/>
        </p:nvSpPr>
        <p:spPr bwMode="auto">
          <a:xfrm>
            <a:off x="255111" y="1268761"/>
            <a:ext cx="8635378" cy="1138452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Как называются следующие знаки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пожарной безопасности?  Что они обозначают?</a:t>
            </a:r>
          </a:p>
        </p:txBody>
      </p:sp>
      <p:pic>
        <p:nvPicPr>
          <p:cNvPr id="18" name="Picture 3" descr="C:\Users\Home\Pictures\01_ЗНАКИ\дом-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2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4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55172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47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520" y="2423197"/>
            <a:ext cx="5040560" cy="3780420"/>
          </a:xfrm>
          <a:prstGeom prst="rect">
            <a:avLst/>
          </a:prstGeom>
        </p:spPr>
      </p:pic>
      <p:sp useBgFill="1">
        <p:nvSpPr>
          <p:cNvPr id="36" name="Rectangle 14"/>
          <p:cNvSpPr>
            <a:spLocks noChangeArrowheads="1"/>
          </p:cNvSpPr>
          <p:nvPr/>
        </p:nvSpPr>
        <p:spPr bwMode="auto">
          <a:xfrm>
            <a:off x="641679" y="2370345"/>
            <a:ext cx="8034778" cy="3886123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37"/>
          <p:cNvSpPr>
            <a:spLocks noChangeArrowheads="1"/>
          </p:cNvSpPr>
          <p:nvPr/>
        </p:nvSpPr>
        <p:spPr bwMode="auto">
          <a:xfrm>
            <a:off x="255111" y="1268761"/>
            <a:ext cx="8635378" cy="864095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Как называется профессия, когда тушат пожар?</a:t>
            </a:r>
          </a:p>
        </p:txBody>
      </p:sp>
      <p:pic>
        <p:nvPicPr>
          <p:cNvPr id="26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436" y="3100356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3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5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61421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539552" y="1289470"/>
            <a:ext cx="2592000" cy="8640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99583">
                <a:schemeClr val="bg1">
                  <a:lumMod val="93000"/>
                </a:schemeClr>
              </a:gs>
              <a:gs pos="0">
                <a:schemeClr val="bg1">
                  <a:lumMod val="85000"/>
                </a:schemeClr>
              </a:gs>
              <a:gs pos="54000">
                <a:schemeClr val="bg1"/>
              </a:gs>
            </a:gsLst>
            <a:lin ang="5400000" scaled="1"/>
            <a:tileRect/>
          </a:gradFill>
          <a:ln w="31750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b="1" i="1" dirty="0">
                <a:solidFill>
                  <a:srgbClr val="990033"/>
                </a:solidFill>
                <a:latin typeface="Georgia" pitchFamily="18" charset="0"/>
              </a:rPr>
              <a:t>ДОРОЖНОЕ</a:t>
            </a:r>
            <a:br>
              <a:rPr lang="ru-RU" sz="2000" b="1" i="1" dirty="0">
                <a:solidFill>
                  <a:srgbClr val="990033"/>
                </a:solidFill>
                <a:latin typeface="Georgia" pitchFamily="18" charset="0"/>
              </a:rPr>
            </a:br>
            <a:r>
              <a:rPr lang="ru-RU" sz="2000" b="1" i="1" dirty="0">
                <a:solidFill>
                  <a:srgbClr val="990033"/>
                </a:solidFill>
                <a:latin typeface="Georgia" pitchFamily="18" charset="0"/>
              </a:rPr>
              <a:t>ДВИЖЕНИЕ</a:t>
            </a: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539552" y="2281092"/>
            <a:ext cx="2592388" cy="8651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31750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b="1" i="1">
                <a:solidFill>
                  <a:srgbClr val="990033"/>
                </a:solidFill>
                <a:latin typeface="Georgia" pitchFamily="18" charset="0"/>
              </a:rPr>
              <a:t>БЫТОВЫЕ</a:t>
            </a:r>
            <a:br>
              <a:rPr lang="ru-RU" sz="2000" b="1" i="1">
                <a:solidFill>
                  <a:srgbClr val="990033"/>
                </a:solidFill>
                <a:latin typeface="Georgia" pitchFamily="18" charset="0"/>
              </a:rPr>
            </a:br>
            <a:r>
              <a:rPr lang="ru-RU" sz="2000" b="1" i="1">
                <a:solidFill>
                  <a:srgbClr val="990033"/>
                </a:solidFill>
                <a:latin typeface="Georgia" pitchFamily="18" charset="0"/>
              </a:rPr>
              <a:t>ПРИБОРЫ</a:t>
            </a:r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539552" y="3273901"/>
            <a:ext cx="2592388" cy="8651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31750">
            <a:solidFill>
              <a:srgbClr val="B0753A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i="1" dirty="0" smtClean="0">
                <a:solidFill>
                  <a:srgbClr val="990033"/>
                </a:solidFill>
                <a:latin typeface="Georgia" pitchFamily="18" charset="0"/>
              </a:rPr>
              <a:t>ПОЖАРНАЯ</a:t>
            </a:r>
          </a:p>
          <a:p>
            <a:pPr algn="ctr"/>
            <a:r>
              <a:rPr lang="ru-RU" sz="2000" b="1" i="1" dirty="0" smtClean="0">
                <a:solidFill>
                  <a:srgbClr val="990033"/>
                </a:solidFill>
                <a:latin typeface="Georgia" pitchFamily="18" charset="0"/>
              </a:rPr>
              <a:t>БЕЗОПАСНОСТЬ</a:t>
            </a:r>
            <a:endParaRPr lang="ru-RU" sz="2000" b="1" i="1" dirty="0">
              <a:solidFill>
                <a:srgbClr val="990033"/>
              </a:solidFill>
              <a:latin typeface="Georgia" pitchFamily="18" charset="0"/>
            </a:endParaRPr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539552" y="4266710"/>
            <a:ext cx="2590800" cy="864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31750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b="1" i="1">
                <a:solidFill>
                  <a:srgbClr val="990033"/>
                </a:solidFill>
                <a:latin typeface="Georgia" pitchFamily="18" charset="0"/>
              </a:rPr>
              <a:t>ПРИРОДНЫЕ</a:t>
            </a:r>
            <a:br>
              <a:rPr lang="ru-RU" sz="2000" b="1" i="1">
                <a:solidFill>
                  <a:srgbClr val="990033"/>
                </a:solidFill>
                <a:latin typeface="Georgia" pitchFamily="18" charset="0"/>
              </a:rPr>
            </a:br>
            <a:r>
              <a:rPr lang="ru-RU" sz="2000" b="1" i="1">
                <a:solidFill>
                  <a:srgbClr val="990033"/>
                </a:solidFill>
                <a:latin typeface="Georgia" pitchFamily="18" charset="0"/>
              </a:rPr>
              <a:t>ЯВЛЕНИЯ</a:t>
            </a:r>
          </a:p>
        </p:txBody>
      </p:sp>
      <p:sp>
        <p:nvSpPr>
          <p:cNvPr id="2054" name="AutoShape 1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707984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1</a:t>
            </a:r>
          </a:p>
        </p:txBody>
      </p:sp>
      <p:sp>
        <p:nvSpPr>
          <p:cNvPr id="2055" name="AutoShape 4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552300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2</a:t>
            </a:r>
          </a:p>
        </p:txBody>
      </p:sp>
      <p:sp>
        <p:nvSpPr>
          <p:cNvPr id="2056" name="AutoShape 43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396616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3</a:t>
            </a:r>
          </a:p>
        </p:txBody>
      </p:sp>
      <p:sp>
        <p:nvSpPr>
          <p:cNvPr id="2057" name="AutoShape 44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240932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4</a:t>
            </a:r>
          </a:p>
        </p:txBody>
      </p:sp>
      <p:sp>
        <p:nvSpPr>
          <p:cNvPr id="2058" name="AutoShape 45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085248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5</a:t>
            </a:r>
          </a:p>
        </p:txBody>
      </p:sp>
      <p:sp>
        <p:nvSpPr>
          <p:cNvPr id="2059" name="AutoShape 46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929563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6</a:t>
            </a:r>
          </a:p>
        </p:txBody>
      </p:sp>
      <p:sp>
        <p:nvSpPr>
          <p:cNvPr id="2060" name="AutoShape 47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3707984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1</a:t>
            </a:r>
          </a:p>
        </p:txBody>
      </p:sp>
      <p:sp>
        <p:nvSpPr>
          <p:cNvPr id="2061" name="AutoShape 48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4552300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2</a:t>
            </a:r>
          </a:p>
        </p:txBody>
      </p:sp>
      <p:sp>
        <p:nvSpPr>
          <p:cNvPr id="2062" name="AutoShape 49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396616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3</a:t>
            </a:r>
          </a:p>
        </p:txBody>
      </p:sp>
      <p:sp>
        <p:nvSpPr>
          <p:cNvPr id="2063" name="AutoShape 50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6240932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4</a:t>
            </a:r>
          </a:p>
        </p:txBody>
      </p:sp>
      <p:sp>
        <p:nvSpPr>
          <p:cNvPr id="2064" name="AutoShape 51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7085248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5</a:t>
            </a:r>
          </a:p>
        </p:txBody>
      </p:sp>
      <p:sp>
        <p:nvSpPr>
          <p:cNvPr id="2065" name="AutoShape 52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7929563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6</a:t>
            </a:r>
          </a:p>
        </p:txBody>
      </p:sp>
      <p:sp>
        <p:nvSpPr>
          <p:cNvPr id="2066" name="AutoShape 53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3722195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1</a:t>
            </a:r>
          </a:p>
        </p:txBody>
      </p:sp>
      <p:sp>
        <p:nvSpPr>
          <p:cNvPr id="2067" name="AutoShape 54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4563669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2</a:t>
            </a:r>
          </a:p>
        </p:txBody>
      </p:sp>
      <p:sp>
        <p:nvSpPr>
          <p:cNvPr id="2068" name="AutoShape 55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5405143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3</a:t>
            </a:r>
          </a:p>
        </p:txBody>
      </p:sp>
      <p:sp>
        <p:nvSpPr>
          <p:cNvPr id="2069" name="AutoShape 56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6246617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4</a:t>
            </a:r>
          </a:p>
        </p:txBody>
      </p:sp>
      <p:sp>
        <p:nvSpPr>
          <p:cNvPr id="2070" name="AutoShape 57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7088091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5</a:t>
            </a:r>
          </a:p>
        </p:txBody>
      </p:sp>
      <p:sp>
        <p:nvSpPr>
          <p:cNvPr id="2071" name="AutoShape 58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7929563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6</a:t>
            </a:r>
          </a:p>
        </p:txBody>
      </p:sp>
      <p:sp>
        <p:nvSpPr>
          <p:cNvPr id="2072" name="AutoShape 59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7929563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6</a:t>
            </a:r>
          </a:p>
        </p:txBody>
      </p:sp>
      <p:sp>
        <p:nvSpPr>
          <p:cNvPr id="2073" name="AutoShape 60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7085248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5</a:t>
            </a:r>
          </a:p>
        </p:txBody>
      </p:sp>
      <p:sp>
        <p:nvSpPr>
          <p:cNvPr id="2074" name="AutoShape 61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3707984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1</a:t>
            </a:r>
          </a:p>
        </p:txBody>
      </p:sp>
      <p:sp>
        <p:nvSpPr>
          <p:cNvPr id="2075" name="AutoShape 62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4552300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2</a:t>
            </a:r>
          </a:p>
        </p:txBody>
      </p:sp>
      <p:sp>
        <p:nvSpPr>
          <p:cNvPr id="2076" name="AutoShape 63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5396616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3</a:t>
            </a:r>
          </a:p>
        </p:txBody>
      </p:sp>
      <p:sp>
        <p:nvSpPr>
          <p:cNvPr id="2077" name="AutoShape 64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6240932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4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306869" y="260648"/>
            <a:ext cx="46794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ИГРА ПО ОБЖ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Georgia" pitchFamily="18" charset="0"/>
            </a:endParaRPr>
          </a:p>
        </p:txBody>
      </p:sp>
      <p:pic>
        <p:nvPicPr>
          <p:cNvPr id="36" name="Picture 60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300" y="6240895"/>
            <a:ext cx="115252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196169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9" dur="indefinite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1" dur="indefinite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7" dur="indefinite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3" dur="indefinite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9" dur="indefinite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5" dur="indefinite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1" dur="indefinite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7" dur="indefinite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3" dur="indefinite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9" dur="indefinite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5" dur="indefinite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1" dur="indefinite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7" dur="indefinite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3" dur="indefinite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9" dur="indefinite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0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5" dur="indefinite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</p:childTnLst>
        </p:cTn>
      </p:par>
    </p:tnLst>
    <p:bldLst>
      <p:bldP spid="2054" grpId="0" animBg="1"/>
      <p:bldP spid="2055" grpId="0" animBg="1"/>
      <p:bldP spid="2056" grpId="0" animBg="1"/>
      <p:bldP spid="2057" grpId="0" animBg="1"/>
      <p:bldP spid="2058" grpId="0" animBg="1"/>
      <p:bldP spid="2059" grpId="0" animBg="1"/>
      <p:bldP spid="2060" grpId="0" animBg="1"/>
      <p:bldP spid="2061" grpId="0" animBg="1"/>
      <p:bldP spid="2062" grpId="0" animBg="1"/>
      <p:bldP spid="2063" grpId="0" animBg="1"/>
      <p:bldP spid="2064" grpId="0" animBg="1"/>
      <p:bldP spid="2065" grpId="0" animBg="1"/>
      <p:bldP spid="2066" grpId="0" animBg="1"/>
      <p:bldP spid="2067" grpId="0" animBg="1"/>
      <p:bldP spid="2068" grpId="0" animBg="1"/>
      <p:bldP spid="2069" grpId="0" animBg="1"/>
      <p:bldP spid="2070" grpId="0" animBg="1"/>
      <p:bldP spid="2071" grpId="0" animBg="1"/>
      <p:bldP spid="2072" grpId="0" animBg="1"/>
      <p:bldP spid="2073" grpId="0" animBg="1"/>
      <p:bldP spid="2074" grpId="0" animBg="1"/>
      <p:bldP spid="2075" grpId="0" animBg="1"/>
      <p:bldP spid="2076" grpId="0" animBg="1"/>
      <p:bldP spid="207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2699792" y="4222905"/>
            <a:ext cx="3168352" cy="222880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3314" name="Picture 2" descr="Анимашки огонь, анимированные огонь, разные анимашки | Smayli.r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795" y="4348372"/>
            <a:ext cx="1814826" cy="151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4" name="AutoShape 8"/>
          <p:cNvSpPr>
            <a:spLocks noChangeArrowheads="1"/>
          </p:cNvSpPr>
          <p:nvPr/>
        </p:nvSpPr>
        <p:spPr bwMode="auto">
          <a:xfrm>
            <a:off x="810759" y="1340767"/>
            <a:ext cx="7273428" cy="2948881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Шипит и злится, воды боится.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С языком, а не лает,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Без зубов, а кусает.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3635747" y="5949280"/>
            <a:ext cx="144030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CC0000"/>
                </a:solidFill>
                <a:latin typeface="Georgia" pitchFamily="18" charset="0"/>
              </a:rPr>
              <a:t>ОГОНЬ</a:t>
            </a: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2384859" y="4170672"/>
            <a:ext cx="5382394" cy="23762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576" y="4289648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6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00058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7" descr="prirpodm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171" y="2592276"/>
            <a:ext cx="3313538" cy="2487390"/>
          </a:xfrm>
          <a:prstGeom prst="rect">
            <a:avLst/>
          </a:prstGeom>
          <a:noFill/>
          <a:ln w="317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6012160" y="5301208"/>
            <a:ext cx="2000250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ТУМАН</a:t>
            </a:r>
            <a:endParaRPr lang="ru-RU" sz="2800" b="1" i="1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 useBgFill="1">
        <p:nvSpPr>
          <p:cNvPr id="13" name="Прямоугольник 12"/>
          <p:cNvSpPr/>
          <p:nvPr/>
        </p:nvSpPr>
        <p:spPr>
          <a:xfrm>
            <a:off x="4900798" y="2244904"/>
            <a:ext cx="3843242" cy="3887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1</a:t>
            </a:r>
          </a:p>
        </p:txBody>
      </p:sp>
      <p:pic>
        <p:nvPicPr>
          <p:cNvPr id="7170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7263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458713" y="2725464"/>
            <a:ext cx="4905375" cy="2071688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Белый, серый он бывает,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Все от нас собой скрывает,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Есть он легкий и густой,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Словно облако большой.</a:t>
            </a:r>
          </a:p>
          <a:p>
            <a:pPr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7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62009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6112571" y="4765883"/>
            <a:ext cx="2000250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ветер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2290" name="Picture 2" descr="ветер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2924944"/>
            <a:ext cx="2887340" cy="1553389"/>
          </a:xfrm>
          <a:prstGeom prst="rect">
            <a:avLst/>
          </a:prstGeom>
          <a:noFill/>
          <a:ln w="317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6" name="Прямоугольник 15"/>
          <p:cNvSpPr/>
          <p:nvPr/>
        </p:nvSpPr>
        <p:spPr>
          <a:xfrm>
            <a:off x="5388666" y="2370113"/>
            <a:ext cx="3355374" cy="37951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7263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8"/>
          <p:cNvSpPr>
            <a:spLocks noChangeArrowheads="1"/>
          </p:cNvSpPr>
          <p:nvPr/>
        </p:nvSpPr>
        <p:spPr bwMode="auto">
          <a:xfrm>
            <a:off x="458713" y="2725464"/>
            <a:ext cx="5390827" cy="2935784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За окошком завывает,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Тёплым, ласковым бывает,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Но и может всё на свете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Разломать, разрушить...</a:t>
            </a:r>
          </a:p>
        </p:txBody>
      </p:sp>
      <p:pic>
        <p:nvPicPr>
          <p:cNvPr id="23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25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2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26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1652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5655241" y="5405828"/>
            <a:ext cx="2178348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молния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1267" name="Picture 3" descr="C:\Users\Home\Pictures\01_ПРИРОДНЫЕ ЯВЛЕНИЯ\3259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55240" y="2542433"/>
            <a:ext cx="2178349" cy="273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4" name="Прямоугольник 13"/>
          <p:cNvSpPr/>
          <p:nvPr/>
        </p:nvSpPr>
        <p:spPr>
          <a:xfrm>
            <a:off x="5351740" y="2493812"/>
            <a:ext cx="3206478" cy="42203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390" y="3284984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8"/>
          <p:cNvSpPr>
            <a:spLocks noChangeArrowheads="1"/>
          </p:cNvSpPr>
          <p:nvPr/>
        </p:nvSpPr>
        <p:spPr bwMode="auto">
          <a:xfrm>
            <a:off x="458713" y="2725464"/>
            <a:ext cx="4905375" cy="2071688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Раскалённая </a:t>
            </a:r>
            <a:r>
              <a:rPr lang="ru-RU" sz="2800" i="1" dirty="0" smtClean="0">
                <a:latin typeface="Georgia" pitchFamily="18" charset="0"/>
              </a:rPr>
              <a:t>стрела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Дуб </a:t>
            </a:r>
            <a:r>
              <a:rPr lang="ru-RU" sz="2800" i="1" dirty="0">
                <a:latin typeface="Georgia" pitchFamily="18" charset="0"/>
              </a:rPr>
              <a:t>свалила у села</a:t>
            </a:r>
            <a:r>
              <a:rPr lang="ru-RU" sz="2800" i="1" dirty="0" smtClean="0">
                <a:latin typeface="Georgia" pitchFamily="18" charset="0"/>
              </a:rPr>
              <a:t>.</a:t>
            </a:r>
            <a:endParaRPr lang="ru-RU" sz="2800" i="1" dirty="0">
              <a:latin typeface="Georgia" pitchFamily="18" charset="0"/>
            </a:endParaRPr>
          </a:p>
        </p:txBody>
      </p:sp>
      <p:pic>
        <p:nvPicPr>
          <p:cNvPr id="24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26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3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</a:t>
            </a: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88970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5755769" y="5429250"/>
            <a:ext cx="2000250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ВЬЮГА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42837" y="2805954"/>
            <a:ext cx="2826115" cy="235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0">
            <a:solidFill>
              <a:schemeClr val="bg1"/>
            </a:solidFill>
          </a:ln>
          <a:effectLst/>
        </p:spPr>
      </p:pic>
      <p:sp useBgFill="1">
        <p:nvSpPr>
          <p:cNvPr id="14" name="Прямоугольник 13"/>
          <p:cNvSpPr/>
          <p:nvPr/>
        </p:nvSpPr>
        <p:spPr>
          <a:xfrm>
            <a:off x="4592348" y="2492896"/>
            <a:ext cx="4151692" cy="40279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244" y="348337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utoShape 8"/>
          <p:cNvSpPr>
            <a:spLocks noChangeArrowheads="1"/>
          </p:cNvSpPr>
          <p:nvPr/>
        </p:nvSpPr>
        <p:spPr bwMode="auto">
          <a:xfrm>
            <a:off x="458713" y="2725464"/>
            <a:ext cx="4905375" cy="2071688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Заметает все в пути,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Ни проехать, ни пройти.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У метели есть подруга,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Звать подружку эту …</a:t>
            </a:r>
          </a:p>
        </p:txBody>
      </p:sp>
      <p:pic>
        <p:nvPicPr>
          <p:cNvPr id="24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26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4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25612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utoShape 3"/>
          <p:cNvSpPr>
            <a:spLocks noChangeArrowheads="1"/>
          </p:cNvSpPr>
          <p:nvPr/>
        </p:nvSpPr>
        <p:spPr bwMode="auto">
          <a:xfrm>
            <a:off x="5812110" y="5621852"/>
            <a:ext cx="2000250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град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16937">
            <a:off x="5385003" y="2692892"/>
            <a:ext cx="2627383" cy="2620226"/>
          </a:xfrm>
          <a:prstGeom prst="rect">
            <a:avLst/>
          </a:prstGeom>
        </p:spPr>
      </p:pic>
      <p:pic>
        <p:nvPicPr>
          <p:cNvPr id="26631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63" y="2428875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50" y="307181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25" y="3714750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013" y="3857625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00" y="529436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6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00" y="4214813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7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138" y="4865737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8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013" y="443711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9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638" y="4357688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0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63" y="3214687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1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013" y="2571750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2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575" y="278606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3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888" y="529436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4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138" y="529436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5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25" y="5222925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6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575" y="5222925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7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013" y="5222925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8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888" y="5222925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9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63" y="529436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0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13" y="529436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1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575" y="5365800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2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222925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3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50" y="5222925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4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169" y="443711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5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00" y="529436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6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888" y="5151487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7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263" y="5365800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8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700" y="500861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9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638" y="4937175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70" name="Прямоугольник 69"/>
          <p:cNvSpPr/>
          <p:nvPr/>
        </p:nvSpPr>
        <p:spPr>
          <a:xfrm>
            <a:off x="5182968" y="2394780"/>
            <a:ext cx="3521464" cy="43204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4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456" y="287061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AutoShape 8"/>
          <p:cNvSpPr>
            <a:spLocks noChangeArrowheads="1"/>
          </p:cNvSpPr>
          <p:nvPr/>
        </p:nvSpPr>
        <p:spPr bwMode="auto">
          <a:xfrm>
            <a:off x="359544" y="1953121"/>
            <a:ext cx="4905375" cy="3737570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Что за лёд в жару из тучи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Вниз летит ежом колючим,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Оставляя белый след?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Урожаю это - вред!</a:t>
            </a:r>
          </a:p>
        </p:txBody>
      </p:sp>
      <p:pic>
        <p:nvPicPr>
          <p:cNvPr id="49" name="Picture 3" descr="C:\Users\Home\Pictures\01_ЗНАКИ\дом-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51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5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52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81546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5706962" y="5589240"/>
            <a:ext cx="2356926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сосулька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3074" name="Picture 2" descr="http://u74.ru/files/images/news/2014/02/21/1837_o2143098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06962" y="2520659"/>
            <a:ext cx="2295718" cy="29245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0">
            <a:solidFill>
              <a:schemeClr val="bg1"/>
            </a:solidFill>
          </a:ln>
          <a:effectLst/>
          <a:extLst/>
        </p:spPr>
      </p:pic>
      <p:sp useBgFill="1">
        <p:nvSpPr>
          <p:cNvPr id="13" name="Прямоугольник 12"/>
          <p:cNvSpPr/>
          <p:nvPr/>
        </p:nvSpPr>
        <p:spPr>
          <a:xfrm>
            <a:off x="5313360" y="2438393"/>
            <a:ext cx="3430680" cy="39523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5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982" y="337224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/>
          <p:cNvSpPr>
            <a:spLocks noChangeArrowheads="1"/>
          </p:cNvSpPr>
          <p:nvPr/>
        </p:nvSpPr>
        <p:spPr bwMode="auto">
          <a:xfrm>
            <a:off x="458713" y="2725464"/>
            <a:ext cx="4905375" cy="2071688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Снега первого я ждал,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Бегал, прыгал и играл.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А теперь я пью </a:t>
            </a:r>
            <a:r>
              <a:rPr lang="ru-RU" sz="2800" i="1" dirty="0" err="1">
                <a:latin typeface="Georgia" pitchFamily="18" charset="0"/>
              </a:rPr>
              <a:t>микстурку</a:t>
            </a:r>
            <a:r>
              <a:rPr lang="ru-RU" sz="2800" i="1" dirty="0">
                <a:latin typeface="Georgia" pitchFamily="18" charset="0"/>
              </a:rPr>
              <a:t>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Потому что съел…</a:t>
            </a:r>
            <a:endParaRPr lang="ru-RU" sz="2400" i="1" dirty="0">
              <a:latin typeface="Georgia" pitchFamily="18" charset="0"/>
            </a:endParaRPr>
          </a:p>
        </p:txBody>
      </p:sp>
      <p:pic>
        <p:nvPicPr>
          <p:cNvPr id="24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26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6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>
            <a:off x="323528" y="1399447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60287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1" name="AutoShape 47"/>
          <p:cNvSpPr>
            <a:spLocks noChangeArrowheads="1"/>
          </p:cNvSpPr>
          <p:nvPr/>
        </p:nvSpPr>
        <p:spPr bwMode="auto">
          <a:xfrm>
            <a:off x="5426862" y="1362711"/>
            <a:ext cx="3317177" cy="437054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tx2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4104" name="Picture 55" descr="клипарт_410_стр5_адрес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7" b="9897"/>
          <a:stretch/>
        </p:blipFill>
        <p:spPr bwMode="auto">
          <a:xfrm>
            <a:off x="5725311" y="1922189"/>
            <a:ext cx="2720278" cy="366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5436097" y="1556792"/>
            <a:ext cx="3307944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Светофор</a:t>
            </a:r>
            <a:endParaRPr lang="ru-RU" sz="2400" b="1" cap="all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5" name="AutoShape 7"/>
          <p:cNvSpPr>
            <a:spLocks noChangeArrowheads="1"/>
          </p:cNvSpPr>
          <p:nvPr/>
        </p:nvSpPr>
        <p:spPr bwMode="auto">
          <a:xfrm>
            <a:off x="439317" y="1988840"/>
            <a:ext cx="4996779" cy="3153635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Встало с краю улицы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 длинном сапоге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Чучело трёхглазое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На одной ноге.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Где машины движутся,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Где сошлись пути,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Помогает улицу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Людям перейти.</a:t>
            </a:r>
            <a:endParaRPr lang="ru-RU" sz="3000" i="1" dirty="0">
              <a:latin typeface="Georgia" pitchFamily="18" charset="0"/>
            </a:endParaRPr>
          </a:p>
        </p:txBody>
      </p:sp>
      <p:sp useBgFill="1">
        <p:nvSpPr>
          <p:cNvPr id="46" name="Прямоугольник 45"/>
          <p:cNvSpPr/>
          <p:nvPr/>
        </p:nvSpPr>
        <p:spPr>
          <a:xfrm>
            <a:off x="5181966" y="1362710"/>
            <a:ext cx="3607129" cy="51222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7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34545" y="2140958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1</a:t>
            </a:r>
          </a:p>
        </p:txBody>
      </p:sp>
      <p:sp>
        <p:nvSpPr>
          <p:cNvPr id="42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5123" name="Picture 3" descr="C:\Users\Home\Pictures\01_ЗНАКИ\дом-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47595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5561043" y="5024741"/>
            <a:ext cx="2559907" cy="112371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Пешеходный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переход</a:t>
            </a:r>
            <a:endParaRPr lang="ru-RU" sz="2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3" name="AutoShape 37"/>
          <p:cNvSpPr>
            <a:spLocks noChangeArrowheads="1"/>
          </p:cNvSpPr>
          <p:nvPr/>
        </p:nvSpPr>
        <p:spPr bwMode="auto">
          <a:xfrm>
            <a:off x="-1471090" y="1832474"/>
            <a:ext cx="8635378" cy="3384376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На дорогах знаков много,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Их все дети должны знать!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И все правила движения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Должны точно выполнять.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 полоскам чёрно-белым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Пешеход шагает смело.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Кто из вас ребята знает –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Знак что этот означает?</a:t>
            </a:r>
          </a:p>
        </p:txBody>
      </p:sp>
      <p:sp useBgFill="1">
        <p:nvSpPr>
          <p:cNvPr id="53" name="Прямоугольник 52"/>
          <p:cNvSpPr/>
          <p:nvPr/>
        </p:nvSpPr>
        <p:spPr>
          <a:xfrm>
            <a:off x="5520366" y="1916832"/>
            <a:ext cx="3039045" cy="46319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2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5" name="Picture 3" descr="C:\Users\Home\Pictures\01_ЗНАКИ\дом-1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82753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270" y="1208316"/>
            <a:ext cx="2069599" cy="2035947"/>
          </a:xfrm>
          <a:prstGeom prst="rect">
            <a:avLst/>
          </a:prstGeom>
        </p:spPr>
      </p:pic>
      <p:pic>
        <p:nvPicPr>
          <p:cNvPr id="11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15067" y="3263458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99021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4"/>
          <p:cNvSpPr txBox="1">
            <a:spLocks noChangeArrowheads="1"/>
          </p:cNvSpPr>
          <p:nvPr/>
        </p:nvSpPr>
        <p:spPr bwMode="auto">
          <a:xfrm>
            <a:off x="1646100" y="5987661"/>
            <a:ext cx="5637206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Пешеход</a:t>
            </a:r>
            <a:endParaRPr lang="ru-RU" sz="2400" b="1" cap="all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0482" name="Picture 2" descr="http://illustrators.ru/uploads/illustration/image/440890/main_440890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503" y="3524939"/>
            <a:ext cx="4900889" cy="2464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47625">
            <a:solidFill>
              <a:schemeClr val="bg1"/>
            </a:solidFill>
          </a:ln>
          <a:effectLst/>
          <a:extLst/>
        </p:spPr>
      </p:pic>
      <p:sp>
        <p:nvSpPr>
          <p:cNvPr id="50" name="AutoShape 37"/>
          <p:cNvSpPr>
            <a:spLocks noChangeArrowheads="1"/>
          </p:cNvSpPr>
          <p:nvPr/>
        </p:nvSpPr>
        <p:spPr bwMode="auto">
          <a:xfrm>
            <a:off x="-1352072" y="1474723"/>
            <a:ext cx="8635378" cy="1512167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Я </a:t>
            </a:r>
            <a:r>
              <a:rPr lang="ru-RU" sz="2800" i="1" dirty="0">
                <a:latin typeface="Georgia" pitchFamily="18" charset="0"/>
              </a:rPr>
              <a:t>по городу иду,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Я в беду не попаду.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Потому что твёрдо знаю -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Правила я выполняю</a:t>
            </a:r>
            <a:r>
              <a:rPr lang="ru-RU" sz="2800" i="1" dirty="0" smtClean="0">
                <a:latin typeface="Georgia" pitchFamily="18" charset="0"/>
              </a:rPr>
              <a:t>. Кто это?</a:t>
            </a:r>
            <a:endParaRPr lang="ru-RU" sz="2800" i="1" dirty="0">
              <a:latin typeface="Georgia" pitchFamily="18" charset="0"/>
            </a:endParaRPr>
          </a:p>
        </p:txBody>
      </p:sp>
      <p:sp useBgFill="1">
        <p:nvSpPr>
          <p:cNvPr id="63" name="Прямоугольник 62"/>
          <p:cNvSpPr/>
          <p:nvPr/>
        </p:nvSpPr>
        <p:spPr>
          <a:xfrm>
            <a:off x="687955" y="3356015"/>
            <a:ext cx="7772477" cy="38677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3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5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4989" y="2804486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56715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6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67" y="2487409"/>
            <a:ext cx="5004694" cy="3403771"/>
          </a:xfrm>
          <a:prstGeom prst="rect">
            <a:avLst/>
          </a:prstGeom>
        </p:spPr>
      </p:pic>
      <p:sp>
        <p:nvSpPr>
          <p:cNvPr id="52" name="Text Box 4"/>
          <p:cNvSpPr txBox="1">
            <a:spLocks noChangeArrowheads="1"/>
          </p:cNvSpPr>
          <p:nvPr/>
        </p:nvSpPr>
        <p:spPr bwMode="auto">
          <a:xfrm>
            <a:off x="2555776" y="5877303"/>
            <a:ext cx="3566076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запрещается</a:t>
            </a:r>
            <a:endParaRPr lang="ru-RU" sz="2400" b="1" cap="all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3" name="AutoShape 37"/>
          <p:cNvSpPr>
            <a:spLocks noChangeArrowheads="1"/>
          </p:cNvSpPr>
          <p:nvPr/>
        </p:nvSpPr>
        <p:spPr bwMode="auto">
          <a:xfrm>
            <a:off x="255111" y="1268762"/>
            <a:ext cx="8635378" cy="1204770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Можно ли обойти временно </a:t>
            </a:r>
            <a:r>
              <a:rPr lang="ru-RU" sz="2800" i="1" dirty="0" smtClean="0">
                <a:latin typeface="Georgia" pitchFamily="18" charset="0"/>
              </a:rPr>
              <a:t>остановившийся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 </a:t>
            </a:r>
            <a:r>
              <a:rPr lang="ru-RU" sz="2800" i="1" dirty="0">
                <a:latin typeface="Georgia" pitchFamily="18" charset="0"/>
              </a:rPr>
              <a:t>у остановки автобус спереди?</a:t>
            </a:r>
          </a:p>
        </p:txBody>
      </p:sp>
      <p:sp useBgFill="1">
        <p:nvSpPr>
          <p:cNvPr id="53" name="Прямоугольник 52"/>
          <p:cNvSpPr/>
          <p:nvPr/>
        </p:nvSpPr>
        <p:spPr>
          <a:xfrm>
            <a:off x="686561" y="2445448"/>
            <a:ext cx="7772477" cy="38677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4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5" name="Picture 3" descr="C:\Users\Home\Pictures\01_ЗНАКИ\дом-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8742" y="2715299"/>
            <a:ext cx="1731414" cy="292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7012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37"/>
          <p:cNvSpPr>
            <a:spLocks noChangeArrowheads="1"/>
          </p:cNvSpPr>
          <p:nvPr/>
        </p:nvSpPr>
        <p:spPr bwMode="auto">
          <a:xfrm>
            <a:off x="179513" y="5013325"/>
            <a:ext cx="8786575" cy="1642912"/>
          </a:xfrm>
          <a:prstGeom prst="rect">
            <a:avLst/>
          </a:prstGeom>
          <a:gradFill rotWithShape="1">
            <a:gsLst>
              <a:gs pos="0">
                <a:srgbClr val="B2B2B2"/>
              </a:gs>
              <a:gs pos="100000">
                <a:srgbClr val="29292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8198" name="Line 38"/>
          <p:cNvSpPr>
            <a:spLocks noChangeShapeType="1"/>
          </p:cNvSpPr>
          <p:nvPr/>
        </p:nvSpPr>
        <p:spPr bwMode="auto">
          <a:xfrm>
            <a:off x="182037" y="5865378"/>
            <a:ext cx="8784052" cy="23094"/>
          </a:xfrm>
          <a:prstGeom prst="line">
            <a:avLst/>
          </a:prstGeom>
          <a:noFill/>
          <a:ln w="28575">
            <a:solidFill>
              <a:schemeClr val="bg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9" name="Rectangle 58"/>
          <p:cNvSpPr>
            <a:spLocks noChangeArrowheads="1"/>
          </p:cNvSpPr>
          <p:nvPr/>
        </p:nvSpPr>
        <p:spPr bwMode="auto">
          <a:xfrm>
            <a:off x="179513" y="5013325"/>
            <a:ext cx="8786573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0" name="Rectangle 59"/>
          <p:cNvSpPr>
            <a:spLocks noChangeArrowheads="1"/>
          </p:cNvSpPr>
          <p:nvPr/>
        </p:nvSpPr>
        <p:spPr bwMode="auto">
          <a:xfrm>
            <a:off x="7164288" y="6395887"/>
            <a:ext cx="933939" cy="26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1" name="Rectangle 60"/>
          <p:cNvSpPr>
            <a:spLocks noChangeArrowheads="1"/>
          </p:cNvSpPr>
          <p:nvPr/>
        </p:nvSpPr>
        <p:spPr bwMode="auto">
          <a:xfrm>
            <a:off x="7164288" y="5949230"/>
            <a:ext cx="933939" cy="26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2" name="Rectangle 61"/>
          <p:cNvSpPr>
            <a:spLocks noChangeArrowheads="1"/>
          </p:cNvSpPr>
          <p:nvPr/>
        </p:nvSpPr>
        <p:spPr bwMode="auto">
          <a:xfrm>
            <a:off x="7164287" y="5517232"/>
            <a:ext cx="933939" cy="26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Rectangle 62"/>
          <p:cNvSpPr>
            <a:spLocks noChangeArrowheads="1"/>
          </p:cNvSpPr>
          <p:nvPr/>
        </p:nvSpPr>
        <p:spPr bwMode="auto">
          <a:xfrm>
            <a:off x="7164288" y="5112866"/>
            <a:ext cx="933939" cy="26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2" name="Text Box 4"/>
          <p:cNvSpPr txBox="1">
            <a:spLocks noChangeArrowheads="1"/>
          </p:cNvSpPr>
          <p:nvPr/>
        </p:nvSpPr>
        <p:spPr bwMode="auto">
          <a:xfrm>
            <a:off x="5505414" y="3249723"/>
            <a:ext cx="3226127" cy="91940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Пожарная машина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1799" y="4321969"/>
            <a:ext cx="1843616" cy="1382712"/>
          </a:xfrm>
          <a:prstGeom prst="rect">
            <a:avLst/>
          </a:prstGeom>
        </p:spPr>
      </p:pic>
      <p:sp useBgFill="1">
        <p:nvSpPr>
          <p:cNvPr id="63" name="Прямоугольник 62"/>
          <p:cNvSpPr/>
          <p:nvPr/>
        </p:nvSpPr>
        <p:spPr>
          <a:xfrm>
            <a:off x="179512" y="3292926"/>
            <a:ext cx="9721079" cy="4077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AutoShape 37"/>
          <p:cNvSpPr>
            <a:spLocks noChangeArrowheads="1"/>
          </p:cNvSpPr>
          <p:nvPr/>
        </p:nvSpPr>
        <p:spPr bwMode="auto">
          <a:xfrm>
            <a:off x="96164" y="1087037"/>
            <a:ext cx="8635378" cy="1512167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</p:txBody>
      </p:sp>
      <p:pic>
        <p:nvPicPr>
          <p:cNvPr id="64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50468" y="3119218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5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4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6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6650" y="1273144"/>
            <a:ext cx="60592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latin typeface="Georgia" panose="02040502050405020303" pitchFamily="18" charset="0"/>
              </a:rPr>
              <a:t>Эй, не стойте на дороге!</a:t>
            </a:r>
          </a:p>
          <a:p>
            <a:r>
              <a:rPr lang="ru-RU" sz="2800" i="1" dirty="0">
                <a:latin typeface="Georgia" panose="02040502050405020303" pitchFamily="18" charset="0"/>
              </a:rPr>
              <a:t>Мчит машина по тревоге</a:t>
            </a:r>
          </a:p>
          <a:p>
            <a:r>
              <a:rPr lang="ru-RU" sz="2800" i="1" dirty="0">
                <a:latin typeface="Georgia" panose="02040502050405020303" pitchFamily="18" charset="0"/>
              </a:rPr>
              <a:t>А зачем ей так спешить?</a:t>
            </a:r>
          </a:p>
          <a:p>
            <a:r>
              <a:rPr lang="ru-RU" sz="2800" i="1" dirty="0">
                <a:latin typeface="Georgia" panose="02040502050405020303" pitchFamily="18" charset="0"/>
              </a:rPr>
              <a:t>Как зачем? Пожар тушить</a:t>
            </a:r>
          </a:p>
        </p:txBody>
      </p:sp>
    </p:spTree>
    <p:extLst>
      <p:ext uri="{BB962C8B-B14F-4D97-AF65-F5344CB8AC3E}">
        <p14:creationId xmlns:p14="http://schemas.microsoft.com/office/powerpoint/2010/main" val="338525138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  <p:bldLst>
      <p:bldP spid="6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 Box 4"/>
          <p:cNvSpPr txBox="1">
            <a:spLocks noChangeArrowheads="1"/>
          </p:cNvSpPr>
          <p:nvPr/>
        </p:nvSpPr>
        <p:spPr bwMode="auto">
          <a:xfrm>
            <a:off x="4396605" y="4005064"/>
            <a:ext cx="4376019" cy="132802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знак перебегающего разметку ребенка</a:t>
            </a:r>
          </a:p>
        </p:txBody>
      </p:sp>
      <p:sp>
        <p:nvSpPr>
          <p:cNvPr id="45" name="AutoShape 37"/>
          <p:cNvSpPr>
            <a:spLocks noChangeArrowheads="1"/>
          </p:cNvSpPr>
          <p:nvPr/>
        </p:nvSpPr>
        <p:spPr bwMode="auto">
          <a:xfrm>
            <a:off x="389583" y="1282015"/>
            <a:ext cx="8422945" cy="1936699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3000" i="1" dirty="0">
                <a:latin typeface="Georgia" pitchFamily="18" charset="0"/>
              </a:rPr>
              <a:t>Какой знак на дороге сообщает водителю</a:t>
            </a:r>
            <a:r>
              <a:rPr lang="ru-RU" sz="3000" i="1" dirty="0" smtClean="0">
                <a:latin typeface="Georgia" pitchFamily="18" charset="0"/>
              </a:rPr>
              <a:t>,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3000" i="1" dirty="0" smtClean="0">
                <a:latin typeface="Georgia" pitchFamily="18" charset="0"/>
              </a:rPr>
              <a:t> </a:t>
            </a:r>
            <a:r>
              <a:rPr lang="ru-RU" sz="3000" i="1" dirty="0">
                <a:latin typeface="Georgia" pitchFamily="18" charset="0"/>
              </a:rPr>
              <a:t>что рядом </a:t>
            </a:r>
            <a:r>
              <a:rPr lang="ru-RU" sz="3000" i="1" dirty="0" smtClean="0">
                <a:latin typeface="Georgia" pitchFamily="18" charset="0"/>
              </a:rPr>
              <a:t>школа, или </a:t>
            </a:r>
            <a:r>
              <a:rPr lang="ru-RU" sz="3000" i="1" dirty="0">
                <a:latin typeface="Georgia" pitchFamily="18" charset="0"/>
              </a:rPr>
              <a:t>детский сад</a:t>
            </a:r>
            <a:r>
              <a:rPr lang="ru-RU" sz="3000" i="1" dirty="0" smtClean="0">
                <a:latin typeface="Georgia" pitchFamily="18" charset="0"/>
              </a:rPr>
              <a:t>,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3000" i="1" dirty="0" smtClean="0">
                <a:latin typeface="Georgia" pitchFamily="18" charset="0"/>
              </a:rPr>
              <a:t> </a:t>
            </a:r>
            <a:r>
              <a:rPr lang="ru-RU" sz="3000" i="1" dirty="0">
                <a:latin typeface="Georgia" pitchFamily="18" charset="0"/>
              </a:rPr>
              <a:t>а значит, следует снизить скорость движения</a:t>
            </a:r>
          </a:p>
        </p:txBody>
      </p:sp>
      <p:sp useBgFill="1">
        <p:nvSpPr>
          <p:cNvPr id="57" name="Прямоугольник 56"/>
          <p:cNvSpPr/>
          <p:nvPr/>
        </p:nvSpPr>
        <p:spPr>
          <a:xfrm>
            <a:off x="2934105" y="3212703"/>
            <a:ext cx="8872925" cy="4077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8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45453" y="3199926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6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9" name="Picture 3" descr="C:\Users\Home\Pictures\01_ЗНАКИ\дом-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646" y="3212703"/>
            <a:ext cx="3271294" cy="288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55511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4" name="AutoShape 38"/>
          <p:cNvSpPr>
            <a:spLocks noChangeArrowheads="1"/>
          </p:cNvSpPr>
          <p:nvPr/>
        </p:nvSpPr>
        <p:spPr bwMode="auto">
          <a:xfrm>
            <a:off x="5076056" y="1398820"/>
            <a:ext cx="3244733" cy="362482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026" name="Picture 2" descr="http://www.econom38.ru/upload/products/50479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950" y="2330151"/>
            <a:ext cx="2952239" cy="219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951654" y="1601342"/>
            <a:ext cx="1493535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latin typeface="Georgia" pitchFamily="18" charset="0"/>
              </a:rPr>
              <a:t>утюг</a:t>
            </a:r>
            <a:endParaRPr lang="ru-RU" sz="2400" b="1" cap="all" dirty="0">
              <a:solidFill>
                <a:srgbClr val="CC0000"/>
              </a:solidFill>
              <a:latin typeface="Georgia" pitchFamily="18" charset="0"/>
            </a:endParaRP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4535488" y="1268760"/>
            <a:ext cx="4608512" cy="5033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53" name="AutoShape 37"/>
          <p:cNvSpPr>
            <a:spLocks noChangeArrowheads="1"/>
          </p:cNvSpPr>
          <p:nvPr/>
        </p:nvSpPr>
        <p:spPr bwMode="auto">
          <a:xfrm>
            <a:off x="530860" y="1472865"/>
            <a:ext cx="4905236" cy="4404407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В полотняной стране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По реке — простыне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Плывёт пароход,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То назад, то вперёд.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А за ним такая гладь-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Ни морщинки не видать.</a:t>
            </a: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>
                <a:solidFill>
                  <a:srgbClr val="CC0000"/>
                </a:solidFill>
                <a:latin typeface="Arial" pitchFamily="34" charset="0"/>
              </a:rPr>
              <a:t>1</a:t>
            </a:r>
          </a:p>
        </p:txBody>
      </p:sp>
      <p:sp>
        <p:nvSpPr>
          <p:cNvPr id="15" name="AutoShape 4"/>
          <p:cNvSpPr>
            <a:spLocks noChangeArrowheads="1"/>
          </p:cNvSpPr>
          <p:nvPr/>
        </p:nvSpPr>
        <p:spPr bwMode="auto">
          <a:xfrm>
            <a:off x="541764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13" name="Picture 3" descr="C:\Users\Home\Pictures\01_ЗНАКИ\дом-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119" y="2665116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02726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1602</TotalTime>
  <Words>675</Words>
  <Application>Microsoft Office PowerPoint</Application>
  <PresentationFormat>Экран (4:3)</PresentationFormat>
  <Paragraphs>233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Admin</cp:lastModifiedBy>
  <cp:revision>123</cp:revision>
  <dcterms:created xsi:type="dcterms:W3CDTF">2016-12-18T16:06:27Z</dcterms:created>
  <dcterms:modified xsi:type="dcterms:W3CDTF">2019-01-22T19:16:26Z</dcterms:modified>
</cp:coreProperties>
</file>